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52" r:id="rId1"/>
    <p:sldMasterId id="2147483740" r:id="rId2"/>
    <p:sldMasterId id="2147483728" r:id="rId3"/>
  </p:sldMasterIdLst>
  <p:notesMasterIdLst>
    <p:notesMasterId r:id="rId25"/>
  </p:notesMasterIdLst>
  <p:handoutMasterIdLst>
    <p:handoutMasterId r:id="rId26"/>
  </p:handoutMasterIdLst>
  <p:sldIdLst>
    <p:sldId id="261" r:id="rId4"/>
    <p:sldId id="333" r:id="rId5"/>
    <p:sldId id="334" r:id="rId6"/>
    <p:sldId id="326" r:id="rId7"/>
    <p:sldId id="327" r:id="rId8"/>
    <p:sldId id="328" r:id="rId9"/>
    <p:sldId id="329" r:id="rId10"/>
    <p:sldId id="330" r:id="rId11"/>
    <p:sldId id="331" r:id="rId12"/>
    <p:sldId id="332" r:id="rId13"/>
    <p:sldId id="335" r:id="rId14"/>
    <p:sldId id="336" r:id="rId15"/>
    <p:sldId id="338" r:id="rId16"/>
    <p:sldId id="337" r:id="rId17"/>
    <p:sldId id="339" r:id="rId18"/>
    <p:sldId id="340" r:id="rId19"/>
    <p:sldId id="341" r:id="rId20"/>
    <p:sldId id="342" r:id="rId21"/>
    <p:sldId id="343" r:id="rId22"/>
    <p:sldId id="344" r:id="rId23"/>
    <p:sldId id="325" r:id="rId24"/>
  </p:sldIdLst>
  <p:sldSz cx="12192000" cy="6858000"/>
  <p:notesSz cx="6858000" cy="9313863"/>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Cambria" panose="02040503050406030204" pitchFamily="18" charset="0"/>
      <p:regular r:id="rId33"/>
      <p:bold r:id="rId34"/>
      <p:italic r:id="rId35"/>
      <p:boldItalic r:id="rId36"/>
    </p:embeddedFont>
    <p:embeddedFont>
      <p:font typeface="Helvetica Regular" pitchFamily="2" charset="0"/>
      <p:bold r:id="rId37"/>
      <p:italic r:id="rId38"/>
      <p:boldItalic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3840">
          <p15:clr>
            <a:srgbClr val="A4A3A4"/>
          </p15:clr>
        </p15:guide>
      </p15:sldGuideLst>
    </p:ext>
    <p:ext uri="{2D200454-40CA-4A62-9FC3-DE9A4176ACB9}">
      <p15:notesGuideLst xmlns:p15="http://schemas.microsoft.com/office/powerpoint/2012/main">
        <p15:guide id="1" orient="horz" pos="2934"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rebker, Liora" initials="ZL" lastIdx="1" clrIdx="0">
    <p:extLst>
      <p:ext uri="{19B8F6BF-5375-455C-9EA6-DF929625EA0E}">
        <p15:presenceInfo xmlns:p15="http://schemas.microsoft.com/office/powerpoint/2012/main" userId="S-1-5-21-8915387-943144406-1916815836-11162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D051"/>
    <a:srgbClr val="391378"/>
    <a:srgbClr val="049FDA"/>
    <a:srgbClr val="7BBF43"/>
    <a:srgbClr val="66FF66"/>
    <a:srgbClr val="5D5B5B"/>
    <a:srgbClr val="ECF3F3"/>
    <a:srgbClr val="0F3079"/>
    <a:srgbClr val="FFFFFF"/>
    <a:srgbClr val="43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5" autoAdjust="0"/>
    <p:restoredTop sz="67205" autoAdjust="0"/>
  </p:normalViewPr>
  <p:slideViewPr>
    <p:cSldViewPr snapToGrid="0">
      <p:cViewPr varScale="1">
        <p:scale>
          <a:sx n="81" d="100"/>
          <a:sy n="81" d="100"/>
        </p:scale>
        <p:origin x="1648" y="176"/>
      </p:cViewPr>
      <p:guideLst>
        <p:guide orient="horz" pos="3168"/>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4" d="100"/>
          <a:sy n="54" d="100"/>
        </p:scale>
        <p:origin x="1674" y="84"/>
      </p:cViewPr>
      <p:guideLst>
        <p:guide orient="horz" pos="2934"/>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693"/>
          </a:xfrm>
          <a:prstGeom prst="rect">
            <a:avLst/>
          </a:prstGeom>
        </p:spPr>
        <p:txBody>
          <a:bodyPr vert="horz" lIns="91440" tIns="45720" rIns="91440" bIns="45720" rtlCol="0"/>
          <a:lstStyle>
            <a:lvl1pPr algn="r">
              <a:defRPr sz="1200"/>
            </a:lvl1pPr>
          </a:lstStyle>
          <a:p>
            <a:fld id="{9E9147A6-0FE2-4264-A902-B8CAD3124305}" type="datetimeFigureOut">
              <a:rPr lang="en-US" smtClean="0"/>
              <a:t>9/1/20</a:t>
            </a:fld>
            <a:endParaRPr lang="en-US"/>
          </a:p>
        </p:txBody>
      </p:sp>
      <p:sp>
        <p:nvSpPr>
          <p:cNvPr id="4" name="Footer Placeholder 3"/>
          <p:cNvSpPr>
            <a:spLocks noGrp="1"/>
          </p:cNvSpPr>
          <p:nvPr>
            <p:ph type="ftr" sz="quarter" idx="2"/>
          </p:nvPr>
        </p:nvSpPr>
        <p:spPr>
          <a:xfrm>
            <a:off x="0" y="8846553"/>
            <a:ext cx="2971800" cy="46569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553"/>
            <a:ext cx="2971800" cy="465693"/>
          </a:xfrm>
          <a:prstGeom prst="rect">
            <a:avLst/>
          </a:prstGeom>
        </p:spPr>
        <p:txBody>
          <a:bodyPr vert="horz" lIns="91440" tIns="45720" rIns="91440" bIns="45720" rtlCol="0" anchor="b"/>
          <a:lstStyle>
            <a:lvl1pPr algn="r">
              <a:defRPr sz="1200"/>
            </a:lvl1pPr>
          </a:lstStyle>
          <a:p>
            <a:fld id="{5DA1A487-6BAF-44F4-B2C1-61B366ADE2EF}" type="slidenum">
              <a:rPr lang="en-US" smtClean="0"/>
              <a:t>‹#›</a:t>
            </a:fld>
            <a:endParaRPr lang="en-US"/>
          </a:p>
        </p:txBody>
      </p:sp>
    </p:spTree>
    <p:extLst>
      <p:ext uri="{BB962C8B-B14F-4D97-AF65-F5344CB8AC3E}">
        <p14:creationId xmlns:p14="http://schemas.microsoft.com/office/powerpoint/2010/main" val="3364810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BB754324-E28A-4897-919C-EDC862D7EE7D}" type="datetimeFigureOut">
              <a:rPr lang="en-US" smtClean="0"/>
              <a:t>9/1/20</a:t>
            </a:fld>
            <a:endParaRPr lang="en-US"/>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72566C59-BAC0-4CE1-A859-46610F03C0CE}" type="slidenum">
              <a:rPr lang="en-US" smtClean="0"/>
              <a:t>‹#›</a:t>
            </a:fld>
            <a:endParaRPr lang="en-US"/>
          </a:p>
        </p:txBody>
      </p:sp>
    </p:spTree>
    <p:extLst>
      <p:ext uri="{BB962C8B-B14F-4D97-AF65-F5344CB8AC3E}">
        <p14:creationId xmlns:p14="http://schemas.microsoft.com/office/powerpoint/2010/main" val="2969090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66C59-BAC0-4CE1-A859-46610F03C0CE}" type="slidenum">
              <a:rPr lang="en-US" smtClean="0"/>
              <a:t>1</a:t>
            </a:fld>
            <a:endParaRPr lang="en-US"/>
          </a:p>
        </p:txBody>
      </p:sp>
    </p:spTree>
    <p:extLst>
      <p:ext uri="{BB962C8B-B14F-4D97-AF65-F5344CB8AC3E}">
        <p14:creationId xmlns:p14="http://schemas.microsoft.com/office/powerpoint/2010/main" val="971018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66C59-BAC0-4CE1-A859-46610F03C0CE}" type="slidenum">
              <a:rPr lang="en-US" smtClean="0"/>
              <a:t>21</a:t>
            </a:fld>
            <a:endParaRPr lang="en-US"/>
          </a:p>
        </p:txBody>
      </p:sp>
    </p:spTree>
    <p:extLst>
      <p:ext uri="{BB962C8B-B14F-4D97-AF65-F5344CB8AC3E}">
        <p14:creationId xmlns:p14="http://schemas.microsoft.com/office/powerpoint/2010/main" val="3913030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B6B47E37-EDB2-8C40-B721-655BCF5DE94B}" type="slidenum">
              <a:rPr lang="en-US" smtClean="0"/>
              <a:pPr/>
              <a:t>‹#›</a:t>
            </a:fld>
            <a:endParaRPr lang="en-US" dirty="0"/>
          </a:p>
        </p:txBody>
      </p:sp>
      <p:sp>
        <p:nvSpPr>
          <p:cNvPr id="7" name="Title 1"/>
          <p:cNvSpPr txBox="1">
            <a:spLocks/>
          </p:cNvSpPr>
          <p:nvPr userDrawn="1"/>
        </p:nvSpPr>
        <p:spPr>
          <a:xfrm>
            <a:off x="480646" y="4831772"/>
            <a:ext cx="11230708" cy="1095224"/>
          </a:xfrm>
          <a:prstGeom prst="rect">
            <a:avLst/>
          </a:prstGeom>
          <a:noFill/>
          <a:ln>
            <a:noFill/>
          </a:ln>
        </p:spPr>
        <p:txBody>
          <a:bodyPr anchor="b"/>
          <a:lstStyle>
            <a:lvl1pPr algn="ctr" defTabSz="914400" rtl="0" eaLnBrk="1" latinLnBrk="0" hangingPunct="1">
              <a:lnSpc>
                <a:spcPct val="90000"/>
              </a:lnSpc>
              <a:spcBef>
                <a:spcPct val="0"/>
              </a:spcBef>
              <a:buNone/>
              <a:defRPr sz="7000" b="1" kern="1200">
                <a:solidFill>
                  <a:schemeClr val="bg1"/>
                </a:solidFill>
                <a:latin typeface="+mj-lt"/>
                <a:ea typeface="+mj-ea"/>
                <a:cs typeface="+mj-cs"/>
              </a:defRPr>
            </a:lvl1pPr>
          </a:lstStyle>
          <a:p>
            <a:r>
              <a:rPr lang="en-US" dirty="0"/>
              <a:t>Click to edit Master title style</a:t>
            </a:r>
          </a:p>
        </p:txBody>
      </p:sp>
      <p:sp>
        <p:nvSpPr>
          <p:cNvPr id="8" name="Subtitle 2"/>
          <p:cNvSpPr txBox="1">
            <a:spLocks/>
          </p:cNvSpPr>
          <p:nvPr userDrawn="1"/>
        </p:nvSpPr>
        <p:spPr>
          <a:xfrm>
            <a:off x="1524000" y="6055165"/>
            <a:ext cx="9144000" cy="558482"/>
          </a:xfrm>
          <a:prstGeom prst="rect">
            <a:avLst/>
          </a:prstGeom>
        </p:spPr>
        <p:txBody>
          <a:bodyPr/>
          <a:lstStyle>
            <a:lvl1pPr marL="0" indent="0" algn="ctr"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Click to edit Master subtitle style</a:t>
            </a:r>
            <a:endParaRPr lang="en-US" dirty="0"/>
          </a:p>
        </p:txBody>
      </p:sp>
      <p:sp>
        <p:nvSpPr>
          <p:cNvPr id="9" name="Footer Placeholder 4"/>
          <p:cNvSpPr txBox="1">
            <a:spLocks/>
          </p:cNvSpPr>
          <p:nvPr userDrawn="1"/>
        </p:nvSpPr>
        <p:spPr>
          <a:xfrm>
            <a:off x="1179871" y="6484999"/>
            <a:ext cx="4084320"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bg2">
                    <a:lumMod val="25000"/>
                  </a:schemeClr>
                </a:solidFill>
                <a:latin typeface="Myriad Pro" panose="020B05030304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700" b="0" i="0" dirty="0">
                <a:solidFill>
                  <a:schemeClr val="bg1"/>
                </a:solidFill>
                <a:latin typeface="Helvetica Regular" charset="0"/>
              </a:rPr>
              <a:t>©  2017 New York State Office of Mental Health</a:t>
            </a:r>
          </a:p>
        </p:txBody>
      </p:sp>
    </p:spTree>
    <p:extLst>
      <p:ext uri="{BB962C8B-B14F-4D97-AF65-F5344CB8AC3E}">
        <p14:creationId xmlns:p14="http://schemas.microsoft.com/office/powerpoint/2010/main" val="402463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088C48-D45B-8545-9CFB-74B206B2D4F5}" type="datetimeFigureOut">
              <a:rPr lang="en-US" smtClean="0"/>
              <a:t>9/1/20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47E37-EDB2-8C40-B721-655BCF5DE94B}" type="slidenum">
              <a:rPr lang="en-US" smtClean="0"/>
              <a:t>‹#›</a:t>
            </a:fld>
            <a:endParaRPr lang="en-US"/>
          </a:p>
        </p:txBody>
      </p:sp>
    </p:spTree>
    <p:extLst>
      <p:ext uri="{BB962C8B-B14F-4D97-AF65-F5344CB8AC3E}">
        <p14:creationId xmlns:p14="http://schemas.microsoft.com/office/powerpoint/2010/main" val="306570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088C48-D45B-8545-9CFB-74B206B2D4F5}" type="datetimeFigureOut">
              <a:rPr lang="en-US" smtClean="0"/>
              <a:t>9/1/20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47E37-EDB2-8C40-B721-655BCF5DE94B}" type="slidenum">
              <a:rPr lang="en-US" smtClean="0"/>
              <a:t>‹#›</a:t>
            </a:fld>
            <a:endParaRPr lang="en-US"/>
          </a:p>
        </p:txBody>
      </p:sp>
    </p:spTree>
    <p:extLst>
      <p:ext uri="{BB962C8B-B14F-4D97-AF65-F5344CB8AC3E}">
        <p14:creationId xmlns:p14="http://schemas.microsoft.com/office/powerpoint/2010/main" val="724519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pic>
        <p:nvPicPr>
          <p:cNvPr id="608" name="Picture 2" descr="Picture 2"/>
          <p:cNvPicPr>
            <a:picLocks noChangeAspect="1"/>
          </p:cNvPicPr>
          <p:nvPr/>
        </p:nvPicPr>
        <p:blipFill>
          <a:blip r:embed="rId2">
            <a:alphaModFix amt="35099"/>
          </a:blip>
          <a:srcRect l="26425" r="31898" b="35658"/>
          <a:stretch>
            <a:fillRect/>
          </a:stretch>
        </p:blipFill>
        <p:spPr>
          <a:xfrm>
            <a:off x="11373391" y="338731"/>
            <a:ext cx="688529" cy="803270"/>
          </a:xfrm>
          <a:prstGeom prst="rect">
            <a:avLst/>
          </a:prstGeom>
          <a:ln w="12700">
            <a:miter lim="400000"/>
          </a:ln>
        </p:spPr>
      </p:pic>
      <p:sp>
        <p:nvSpPr>
          <p:cNvPr id="609" name="Rectangle 10"/>
          <p:cNvSpPr/>
          <p:nvPr/>
        </p:nvSpPr>
        <p:spPr>
          <a:xfrm>
            <a:off x="0" y="-3"/>
            <a:ext cx="3919948" cy="144868"/>
          </a:xfrm>
          <a:prstGeom prst="rect">
            <a:avLst/>
          </a:prstGeom>
          <a:solidFill>
            <a:srgbClr val="391378"/>
          </a:solidFill>
          <a:ln w="12700">
            <a:miter lim="400000"/>
          </a:ln>
        </p:spPr>
        <p:txBody>
          <a:bodyPr lIns="45718" tIns="45718" rIns="45718" bIns="45718" anchor="ctr"/>
          <a:lstStyle/>
          <a:p>
            <a:pPr algn="ctr">
              <a:defRPr>
                <a:solidFill>
                  <a:srgbClr val="FFFFFF"/>
                </a:solidFill>
              </a:defRPr>
            </a:pPr>
            <a:endParaRPr/>
          </a:p>
        </p:txBody>
      </p:sp>
      <p:sp>
        <p:nvSpPr>
          <p:cNvPr id="610" name="Rectangle 11"/>
          <p:cNvSpPr/>
          <p:nvPr/>
        </p:nvSpPr>
        <p:spPr>
          <a:xfrm>
            <a:off x="4151956" y="-4"/>
            <a:ext cx="3900225" cy="144868"/>
          </a:xfrm>
          <a:prstGeom prst="rect">
            <a:avLst/>
          </a:prstGeom>
          <a:solidFill>
            <a:srgbClr val="049FDA"/>
          </a:solidFill>
          <a:ln w="12700">
            <a:miter lim="400000"/>
          </a:ln>
        </p:spPr>
        <p:txBody>
          <a:bodyPr lIns="45718" tIns="45718" rIns="45718" bIns="45718" anchor="ctr"/>
          <a:lstStyle/>
          <a:p>
            <a:pPr algn="ctr">
              <a:defRPr>
                <a:solidFill>
                  <a:srgbClr val="FFFFFF"/>
                </a:solidFill>
              </a:defRPr>
            </a:pPr>
            <a:endParaRPr/>
          </a:p>
        </p:txBody>
      </p:sp>
      <p:sp>
        <p:nvSpPr>
          <p:cNvPr id="611" name="Rectangle 12"/>
          <p:cNvSpPr/>
          <p:nvPr/>
        </p:nvSpPr>
        <p:spPr>
          <a:xfrm>
            <a:off x="8284188" y="-2"/>
            <a:ext cx="3907811" cy="144868"/>
          </a:xfrm>
          <a:prstGeom prst="rect">
            <a:avLst/>
          </a:prstGeom>
          <a:solidFill>
            <a:srgbClr val="7BBF43"/>
          </a:solidFill>
          <a:ln w="12700">
            <a:miter lim="400000"/>
          </a:ln>
        </p:spPr>
        <p:txBody>
          <a:bodyPr lIns="45718" tIns="45718" rIns="45718" bIns="45718" anchor="ctr"/>
          <a:lstStyle/>
          <a:p>
            <a:pPr algn="ctr">
              <a:defRPr>
                <a:solidFill>
                  <a:srgbClr val="FFFFFF"/>
                </a:solidFill>
              </a:defRPr>
            </a:pPr>
            <a:endParaRPr/>
          </a:p>
        </p:txBody>
      </p:sp>
      <p:pic>
        <p:nvPicPr>
          <p:cNvPr id="612" name="Picture 14" descr="Picture 14"/>
          <p:cNvPicPr>
            <a:picLocks noChangeAspect="1"/>
          </p:cNvPicPr>
          <p:nvPr/>
        </p:nvPicPr>
        <p:blipFill>
          <a:blip r:embed="rId3"/>
          <a:stretch>
            <a:fillRect/>
          </a:stretch>
        </p:blipFill>
        <p:spPr>
          <a:xfrm>
            <a:off x="433008" y="6292562"/>
            <a:ext cx="2103479" cy="528506"/>
          </a:xfrm>
          <a:prstGeom prst="rect">
            <a:avLst/>
          </a:prstGeom>
          <a:ln w="12700">
            <a:miter lim="400000"/>
          </a:ln>
        </p:spPr>
      </p:pic>
      <p:sp>
        <p:nvSpPr>
          <p:cNvPr id="613" name="Footer Placeholder 4"/>
          <p:cNvSpPr txBox="1"/>
          <p:nvPr/>
        </p:nvSpPr>
        <p:spPr>
          <a:xfrm>
            <a:off x="1699623" y="6566214"/>
            <a:ext cx="3992883" cy="218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800">
                <a:solidFill>
                  <a:srgbClr val="391378"/>
                </a:solidFill>
                <a:latin typeface="+mj-lt"/>
                <a:ea typeface="+mj-ea"/>
                <a:cs typeface="+mj-cs"/>
                <a:sym typeface="Helvetica"/>
              </a:defRPr>
            </a:lvl1pPr>
          </a:lstStyle>
          <a:p>
            <a:r>
              <a:t>©  2018 New York State Office of Mental Health</a:t>
            </a:r>
          </a:p>
        </p:txBody>
      </p:sp>
      <p:sp>
        <p:nvSpPr>
          <p:cNvPr id="615" name="TextBox 5"/>
          <p:cNvSpPr txBox="1"/>
          <p:nvPr/>
        </p:nvSpPr>
        <p:spPr>
          <a:xfrm>
            <a:off x="5740756" y="6426064"/>
            <a:ext cx="5976900"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r">
              <a:defRPr b="1">
                <a:solidFill>
                  <a:srgbClr val="595959"/>
                </a:solidFill>
                <a:latin typeface="+mj-lt"/>
                <a:ea typeface="+mj-ea"/>
                <a:cs typeface="+mj-cs"/>
                <a:sym typeface="Helvetica"/>
              </a:defRPr>
            </a:lvl1pPr>
          </a:lstStyle>
          <a:p>
            <a:r>
              <a:rPr dirty="0"/>
              <a:t>More information at projectteachny.org</a:t>
            </a:r>
          </a:p>
        </p:txBody>
      </p:sp>
      <p:sp>
        <p:nvSpPr>
          <p:cNvPr id="616" name="Slide Number"/>
          <p:cNvSpPr txBox="1">
            <a:spLocks noGrp="1"/>
          </p:cNvSpPr>
          <p:nvPr>
            <p:ph type="sldNum" sz="quarter" idx="2"/>
          </p:nvPr>
        </p:nvSpPr>
        <p:spPr>
          <a:xfrm>
            <a:off x="8478978" y="6232199"/>
            <a:ext cx="258623" cy="24830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073545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2" t="4154" r="123" b="11814"/>
          <a:stretch/>
        </p:blipFill>
        <p:spPr>
          <a:xfrm>
            <a:off x="0" y="0"/>
            <a:ext cx="12191999" cy="6871652"/>
          </a:xfrm>
          <a:prstGeom prst="rect">
            <a:avLst/>
          </a:prstGeom>
        </p:spPr>
      </p:pic>
      <p:sp>
        <p:nvSpPr>
          <p:cNvPr id="3" name="Rectangle 2"/>
          <p:cNvSpPr/>
          <p:nvPr userDrawn="1"/>
        </p:nvSpPr>
        <p:spPr>
          <a:xfrm>
            <a:off x="0" y="1"/>
            <a:ext cx="12192000" cy="6871651"/>
          </a:xfrm>
          <a:prstGeom prst="rect">
            <a:avLst/>
          </a:prstGeom>
          <a:solidFill>
            <a:srgbClr val="00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10"/>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289452" y="6614824"/>
            <a:ext cx="3692573" cy="107859"/>
          </a:xfrm>
          <a:prstGeom prst="rect">
            <a:avLst/>
          </a:prstGeom>
        </p:spPr>
      </p:pic>
      <p:sp>
        <p:nvSpPr>
          <p:cNvPr id="4" name="Title Placeholder 1"/>
          <p:cNvSpPr>
            <a:spLocks noGrp="1"/>
          </p:cNvSpPr>
          <p:nvPr>
            <p:ph type="title"/>
          </p:nvPr>
        </p:nvSpPr>
        <p:spPr>
          <a:xfrm>
            <a:off x="838200" y="4642474"/>
            <a:ext cx="10515600" cy="926911"/>
          </a:xfrm>
          <a:prstGeom prst="rect">
            <a:avLst/>
          </a:prstGeom>
        </p:spPr>
        <p:txBody>
          <a:bodyPr vert="horz" lIns="91440" tIns="45720" rIns="91440" bIns="45720" rtlCol="0" anchor="ctr">
            <a:normAutofit/>
          </a:bodyPr>
          <a:lstStyle/>
          <a:p>
            <a:r>
              <a:rPr lang="en-US" dirty="0"/>
              <a:t>Click to edit Master title style</a:t>
            </a:r>
          </a:p>
        </p:txBody>
      </p:sp>
      <p:sp>
        <p:nvSpPr>
          <p:cNvPr id="5" name="Date Placeholder 3"/>
          <p:cNvSpPr>
            <a:spLocks noGrp="1"/>
          </p:cNvSpPr>
          <p:nvPr>
            <p:ph type="dt" sz="half" idx="2"/>
          </p:nvPr>
        </p:nvSpPr>
        <p:spPr>
          <a:xfrm>
            <a:off x="838200" y="5666004"/>
            <a:ext cx="10515600" cy="365125"/>
          </a:xfrm>
          <a:prstGeom prst="rect">
            <a:avLst/>
          </a:prstGeom>
        </p:spPr>
        <p:txBody>
          <a:bodyPr vert="horz" lIns="91440" tIns="45720" rIns="91440" bIns="45720" rtlCol="0" anchor="ctr"/>
          <a:lstStyle>
            <a:lvl1pPr algn="ctr">
              <a:defRPr sz="1600" b="0" i="0">
                <a:solidFill>
                  <a:schemeClr val="bg1"/>
                </a:solidFill>
                <a:latin typeface="Helvetica Regular" charset="0"/>
                <a:ea typeface="Helvetica Regular" charset="0"/>
                <a:cs typeface="Helvetica Regular" charset="0"/>
              </a:defRPr>
            </a:lvl1pPr>
          </a:lstStyle>
          <a:p>
            <a:fld id="{AC7B667F-D94E-0D42-A8B5-35E31272ECEC}" type="datetimeFigureOut">
              <a:rPr lang="en-US" smtClean="0"/>
              <a:pPr/>
              <a:t>9/1/20</a:t>
            </a:fld>
            <a:endParaRPr lang="en-US" dirty="0"/>
          </a:p>
        </p:txBody>
      </p:sp>
      <p:pic>
        <p:nvPicPr>
          <p:cNvPr id="6" name="Graphic 19"/>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90742" y="2429302"/>
            <a:ext cx="10406862" cy="1999394"/>
          </a:xfrm>
          <a:prstGeom prst="rect">
            <a:avLst/>
          </a:prstGeom>
        </p:spPr>
      </p:pic>
      <p:sp>
        <p:nvSpPr>
          <p:cNvPr id="9" name="Rectangle 8"/>
          <p:cNvSpPr/>
          <p:nvPr userDrawn="1"/>
        </p:nvSpPr>
        <p:spPr>
          <a:xfrm>
            <a:off x="0" y="-2"/>
            <a:ext cx="3919948" cy="144866"/>
          </a:xfrm>
          <a:prstGeom prst="rect">
            <a:avLst/>
          </a:prstGeom>
          <a:solidFill>
            <a:srgbClr val="391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4151958" y="-4"/>
            <a:ext cx="3900222" cy="144868"/>
          </a:xfrm>
          <a:prstGeom prst="rect">
            <a:avLst/>
          </a:prstGeom>
          <a:solidFill>
            <a:srgbClr val="049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8284190" y="0"/>
            <a:ext cx="3907809" cy="144864"/>
          </a:xfrm>
          <a:prstGeom prst="rect">
            <a:avLst/>
          </a:prstGeom>
          <a:solidFill>
            <a:srgbClr val="7B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14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610600" y="6595186"/>
            <a:ext cx="2743200" cy="262814"/>
          </a:xfrm>
          <a:prstGeom prst="rect">
            <a:avLst/>
          </a:prstGeom>
        </p:spPr>
        <p:txBody>
          <a:bodyPr/>
          <a:lstStyle>
            <a:lvl1pPr algn="r">
              <a:defRPr sz="1200"/>
            </a:lvl1pPr>
          </a:lstStyle>
          <a:p>
            <a:fld id="{023EF2FA-38EB-354B-AB31-D0F975FB7077}" type="slidenum">
              <a:rPr lang="en-US" smtClean="0"/>
              <a:pPr/>
              <a:t>‹#›</a:t>
            </a:fld>
            <a:endParaRPr lang="en-US" dirty="0"/>
          </a:p>
        </p:txBody>
      </p:sp>
    </p:spTree>
    <p:extLst>
      <p:ext uri="{BB962C8B-B14F-4D97-AF65-F5344CB8AC3E}">
        <p14:creationId xmlns:p14="http://schemas.microsoft.com/office/powerpoint/2010/main" val="1070527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8604250" y="6605515"/>
            <a:ext cx="2743200" cy="252485"/>
          </a:xfrm>
          <a:prstGeom prst="rect">
            <a:avLst/>
          </a:prstGeom>
        </p:spPr>
        <p:txBody>
          <a:bodyPr/>
          <a:lstStyle/>
          <a:p>
            <a:fld id="{023EF2FA-38EB-354B-AB31-D0F975FB7077}" type="slidenum">
              <a:rPr lang="en-US" smtClean="0"/>
              <a:t>‹#›</a:t>
            </a:fld>
            <a:endParaRPr lang="en-US"/>
          </a:p>
        </p:txBody>
      </p:sp>
    </p:spTree>
    <p:extLst>
      <p:ext uri="{BB962C8B-B14F-4D97-AF65-F5344CB8AC3E}">
        <p14:creationId xmlns:p14="http://schemas.microsoft.com/office/powerpoint/2010/main" val="741731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10600" y="6591869"/>
            <a:ext cx="2743200" cy="266131"/>
          </a:xfrm>
          <a:prstGeom prst="rect">
            <a:avLst/>
          </a:prstGeom>
        </p:spPr>
        <p:txBody>
          <a:bodyPr/>
          <a:lstStyle/>
          <a:p>
            <a:fld id="{023EF2FA-38EB-354B-AB31-D0F975FB7077}" type="slidenum">
              <a:rPr lang="en-US" smtClean="0"/>
              <a:t>‹#›</a:t>
            </a:fld>
            <a:endParaRPr lang="en-US"/>
          </a:p>
        </p:txBody>
      </p:sp>
    </p:spTree>
    <p:extLst>
      <p:ext uri="{BB962C8B-B14F-4D97-AF65-F5344CB8AC3E}">
        <p14:creationId xmlns:p14="http://schemas.microsoft.com/office/powerpoint/2010/main" val="140665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8612188" y="6578221"/>
            <a:ext cx="2743200" cy="279779"/>
          </a:xfrm>
          <a:prstGeom prst="rect">
            <a:avLst/>
          </a:prstGeom>
        </p:spPr>
        <p:txBody>
          <a:bodyPr/>
          <a:lstStyle/>
          <a:p>
            <a:fld id="{023EF2FA-38EB-354B-AB31-D0F975FB7077}" type="slidenum">
              <a:rPr lang="en-US" smtClean="0"/>
              <a:t>‹#›</a:t>
            </a:fld>
            <a:endParaRPr lang="en-US"/>
          </a:p>
        </p:txBody>
      </p:sp>
    </p:spTree>
    <p:extLst>
      <p:ext uri="{BB962C8B-B14F-4D97-AF65-F5344CB8AC3E}">
        <p14:creationId xmlns:p14="http://schemas.microsoft.com/office/powerpoint/2010/main" val="1935786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chemeClr val="tx1">
                    <a:lumMod val="65000"/>
                    <a:lumOff val="35000"/>
                  </a:schemeClr>
                </a:solidFill>
              </a:defRPr>
            </a:lvl1pPr>
          </a:lstStyle>
          <a:p>
            <a:r>
              <a:rPr lang="en-US" dirty="0"/>
              <a:t>Click to edit Master title style</a:t>
            </a:r>
          </a:p>
        </p:txBody>
      </p:sp>
      <p:sp>
        <p:nvSpPr>
          <p:cNvPr id="5" name="Slide Number Placeholder 4"/>
          <p:cNvSpPr>
            <a:spLocks noGrp="1"/>
          </p:cNvSpPr>
          <p:nvPr>
            <p:ph type="sldNum" sz="quarter" idx="12"/>
          </p:nvPr>
        </p:nvSpPr>
        <p:spPr>
          <a:xfrm>
            <a:off x="8610600" y="6523630"/>
            <a:ext cx="2743200" cy="334370"/>
          </a:xfrm>
          <a:prstGeom prst="rect">
            <a:avLst/>
          </a:prstGeom>
        </p:spPr>
        <p:txBody>
          <a:bodyPr/>
          <a:lstStyle/>
          <a:p>
            <a:fld id="{023EF2FA-38EB-354B-AB31-D0F975FB7077}" type="slidenum">
              <a:rPr lang="en-US" smtClean="0"/>
              <a:t>‹#›</a:t>
            </a:fld>
            <a:endParaRPr lang="en-US"/>
          </a:p>
        </p:txBody>
      </p:sp>
    </p:spTree>
    <p:extLst>
      <p:ext uri="{BB962C8B-B14F-4D97-AF65-F5344CB8AC3E}">
        <p14:creationId xmlns:p14="http://schemas.microsoft.com/office/powerpoint/2010/main" val="383781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550925"/>
            <a:ext cx="2743200" cy="307075"/>
          </a:xfrm>
          <a:prstGeom prst="rect">
            <a:avLst/>
          </a:prstGeom>
        </p:spPr>
        <p:txBody>
          <a:bodyPr/>
          <a:lstStyle/>
          <a:p>
            <a:fld id="{023EF2FA-38EB-354B-AB31-D0F975FB7077}" type="slidenum">
              <a:rPr lang="en-US" smtClean="0"/>
              <a:t>‹#›</a:t>
            </a:fld>
            <a:endParaRPr lang="en-US"/>
          </a:p>
        </p:txBody>
      </p:sp>
      <p:sp>
        <p:nvSpPr>
          <p:cNvPr id="5" name="Title 1"/>
          <p:cNvSpPr>
            <a:spLocks noGrp="1"/>
          </p:cNvSpPr>
          <p:nvPr>
            <p:ph type="title"/>
          </p:nvPr>
        </p:nvSpPr>
        <p:spPr>
          <a:xfrm>
            <a:off x="838200" y="745451"/>
            <a:ext cx="10515600" cy="821917"/>
          </a:xfrm>
          <a:prstGeom prst="rect">
            <a:avLst/>
          </a:prstGeom>
        </p:spPr>
        <p:txBody>
          <a:bodyPr/>
          <a:lstStyle>
            <a:lvl1pPr>
              <a:defRPr sz="4800">
                <a:solidFill>
                  <a:schemeClr val="tx1">
                    <a:lumMod val="65000"/>
                    <a:lumOff val="35000"/>
                  </a:schemeClr>
                </a:solidFill>
              </a:defRPr>
            </a:lvl1pPr>
          </a:lstStyle>
          <a:p>
            <a:r>
              <a:rPr lang="en-US" dirty="0"/>
              <a:t>Statewide Coordination Center</a:t>
            </a:r>
          </a:p>
        </p:txBody>
      </p:sp>
    </p:spTree>
    <p:extLst>
      <p:ext uri="{BB962C8B-B14F-4D97-AF65-F5344CB8AC3E}">
        <p14:creationId xmlns:p14="http://schemas.microsoft.com/office/powerpoint/2010/main" val="1316177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088C48-D45B-8545-9CFB-74B206B2D4F5}" type="datetimeFigureOut">
              <a:rPr lang="en-US" smtClean="0"/>
              <a:t>9/1/20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47E37-EDB2-8C40-B721-655BCF5DE94B}" type="slidenum">
              <a:rPr lang="en-US" smtClean="0"/>
              <a:t>‹#›</a:t>
            </a:fld>
            <a:endParaRPr lang="en-US"/>
          </a:p>
        </p:txBody>
      </p:sp>
    </p:spTree>
    <p:extLst>
      <p:ext uri="{BB962C8B-B14F-4D97-AF65-F5344CB8AC3E}">
        <p14:creationId xmlns:p14="http://schemas.microsoft.com/office/powerpoint/2010/main" val="1783956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8612188" y="6564573"/>
            <a:ext cx="2743200" cy="293427"/>
          </a:xfrm>
          <a:prstGeom prst="rect">
            <a:avLst/>
          </a:prstGeom>
        </p:spPr>
        <p:txBody>
          <a:bodyPr/>
          <a:lstStyle/>
          <a:p>
            <a:fld id="{023EF2FA-38EB-354B-AB31-D0F975FB7077}" type="slidenum">
              <a:rPr lang="en-US" smtClean="0"/>
              <a:t>‹#›</a:t>
            </a:fld>
            <a:endParaRPr lang="en-US"/>
          </a:p>
        </p:txBody>
      </p:sp>
    </p:spTree>
    <p:extLst>
      <p:ext uri="{BB962C8B-B14F-4D97-AF65-F5344CB8AC3E}">
        <p14:creationId xmlns:p14="http://schemas.microsoft.com/office/powerpoint/2010/main" val="1915661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8612188" y="6523630"/>
            <a:ext cx="2743200" cy="334370"/>
          </a:xfrm>
          <a:prstGeom prst="rect">
            <a:avLst/>
          </a:prstGeom>
        </p:spPr>
        <p:txBody>
          <a:bodyPr/>
          <a:lstStyle/>
          <a:p>
            <a:fld id="{023EF2FA-38EB-354B-AB31-D0F975FB7077}" type="slidenum">
              <a:rPr lang="en-US" smtClean="0"/>
              <a:t>‹#›</a:t>
            </a:fld>
            <a:endParaRPr lang="en-US"/>
          </a:p>
        </p:txBody>
      </p:sp>
    </p:spTree>
    <p:extLst>
      <p:ext uri="{BB962C8B-B14F-4D97-AF65-F5344CB8AC3E}">
        <p14:creationId xmlns:p14="http://schemas.microsoft.com/office/powerpoint/2010/main" val="1450112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chemeClr val="tx1">
                    <a:lumMod val="65000"/>
                    <a:lumOff val="3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610600" y="6537278"/>
            <a:ext cx="2743200" cy="320722"/>
          </a:xfrm>
          <a:prstGeom prst="rect">
            <a:avLst/>
          </a:prstGeom>
        </p:spPr>
        <p:txBody>
          <a:bodyPr/>
          <a:lstStyle/>
          <a:p>
            <a:fld id="{023EF2FA-38EB-354B-AB31-D0F975FB7077}" type="slidenum">
              <a:rPr lang="en-US" smtClean="0"/>
              <a:t>‹#›</a:t>
            </a:fld>
            <a:endParaRPr lang="en-US"/>
          </a:p>
        </p:txBody>
      </p:sp>
    </p:spTree>
    <p:extLst>
      <p:ext uri="{BB962C8B-B14F-4D97-AF65-F5344CB8AC3E}">
        <p14:creationId xmlns:p14="http://schemas.microsoft.com/office/powerpoint/2010/main" val="2464911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lvl1pPr>
              <a:defRPr>
                <a:solidFill>
                  <a:schemeClr val="tx1">
                    <a:lumMod val="65000"/>
                    <a:lumOff val="35000"/>
                  </a:schemeClr>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610600" y="6578221"/>
            <a:ext cx="2743200" cy="279779"/>
          </a:xfrm>
          <a:prstGeom prst="rect">
            <a:avLst/>
          </a:prstGeom>
        </p:spPr>
        <p:txBody>
          <a:bodyPr/>
          <a:lstStyle/>
          <a:p>
            <a:fld id="{023EF2FA-38EB-354B-AB31-D0F975FB7077}" type="slidenum">
              <a:rPr lang="en-US" smtClean="0"/>
              <a:t>‹#›</a:t>
            </a:fld>
            <a:endParaRPr lang="en-US"/>
          </a:p>
        </p:txBody>
      </p:sp>
    </p:spTree>
    <p:extLst>
      <p:ext uri="{BB962C8B-B14F-4D97-AF65-F5344CB8AC3E}">
        <p14:creationId xmlns:p14="http://schemas.microsoft.com/office/powerpoint/2010/main" val="280013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60681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99347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72338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798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9219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75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88C48-D45B-8545-9CFB-74B206B2D4F5}" type="datetimeFigureOut">
              <a:rPr lang="en-US" smtClean="0"/>
              <a:t>9/1/20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47E37-EDB2-8C40-B721-655BCF5DE94B}" type="slidenum">
              <a:rPr lang="en-US" smtClean="0"/>
              <a:t>‹#›</a:t>
            </a:fld>
            <a:endParaRPr lang="en-US"/>
          </a:p>
        </p:txBody>
      </p:sp>
    </p:spTree>
    <p:extLst>
      <p:ext uri="{BB962C8B-B14F-4D97-AF65-F5344CB8AC3E}">
        <p14:creationId xmlns:p14="http://schemas.microsoft.com/office/powerpoint/2010/main" val="1932002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8313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516108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211159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8056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071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088C48-D45B-8545-9CFB-74B206B2D4F5}" type="datetimeFigureOut">
              <a:rPr lang="en-US" smtClean="0"/>
              <a:t>9/1/20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47E37-EDB2-8C40-B721-655BCF5DE94B}" type="slidenum">
              <a:rPr lang="en-US" smtClean="0"/>
              <a:t>‹#›</a:t>
            </a:fld>
            <a:endParaRPr lang="en-US"/>
          </a:p>
        </p:txBody>
      </p:sp>
    </p:spTree>
    <p:extLst>
      <p:ext uri="{BB962C8B-B14F-4D97-AF65-F5344CB8AC3E}">
        <p14:creationId xmlns:p14="http://schemas.microsoft.com/office/powerpoint/2010/main" val="120756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088C48-D45B-8545-9CFB-74B206B2D4F5}" type="datetimeFigureOut">
              <a:rPr lang="en-US" smtClean="0"/>
              <a:t>9/1/20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B47E37-EDB2-8C40-B721-655BCF5DE94B}" type="slidenum">
              <a:rPr lang="en-US" smtClean="0"/>
              <a:t>‹#›</a:t>
            </a:fld>
            <a:endParaRPr lang="en-US"/>
          </a:p>
        </p:txBody>
      </p:sp>
    </p:spTree>
    <p:extLst>
      <p:ext uri="{BB962C8B-B14F-4D97-AF65-F5344CB8AC3E}">
        <p14:creationId xmlns:p14="http://schemas.microsoft.com/office/powerpoint/2010/main" val="1748523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088C48-D45B-8545-9CFB-74B206B2D4F5}" type="datetimeFigureOut">
              <a:rPr lang="en-US" smtClean="0"/>
              <a:t>9/1/20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B47E37-EDB2-8C40-B721-655BCF5DE94B}" type="slidenum">
              <a:rPr lang="en-US" smtClean="0"/>
              <a:t>‹#›</a:t>
            </a:fld>
            <a:endParaRPr lang="en-US"/>
          </a:p>
        </p:txBody>
      </p:sp>
    </p:spTree>
    <p:extLst>
      <p:ext uri="{BB962C8B-B14F-4D97-AF65-F5344CB8AC3E}">
        <p14:creationId xmlns:p14="http://schemas.microsoft.com/office/powerpoint/2010/main" val="1263364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88C48-D45B-8545-9CFB-74B206B2D4F5}" type="datetimeFigureOut">
              <a:rPr lang="en-US" smtClean="0"/>
              <a:t>9/1/20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B47E37-EDB2-8C40-B721-655BCF5DE94B}" type="slidenum">
              <a:rPr lang="en-US" smtClean="0"/>
              <a:t>‹#›</a:t>
            </a:fld>
            <a:endParaRPr lang="en-US"/>
          </a:p>
        </p:txBody>
      </p:sp>
    </p:spTree>
    <p:extLst>
      <p:ext uri="{BB962C8B-B14F-4D97-AF65-F5344CB8AC3E}">
        <p14:creationId xmlns:p14="http://schemas.microsoft.com/office/powerpoint/2010/main" val="1203426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88C48-D45B-8545-9CFB-74B206B2D4F5}" type="datetimeFigureOut">
              <a:rPr lang="en-US" smtClean="0"/>
              <a:t>9/1/20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47E37-EDB2-8C40-B721-655BCF5DE94B}" type="slidenum">
              <a:rPr lang="en-US" smtClean="0"/>
              <a:t>‹#›</a:t>
            </a:fld>
            <a:endParaRPr lang="en-US"/>
          </a:p>
        </p:txBody>
      </p:sp>
    </p:spTree>
    <p:extLst>
      <p:ext uri="{BB962C8B-B14F-4D97-AF65-F5344CB8AC3E}">
        <p14:creationId xmlns:p14="http://schemas.microsoft.com/office/powerpoint/2010/main" val="982567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88C48-D45B-8545-9CFB-74B206B2D4F5}" type="datetimeFigureOut">
              <a:rPr lang="en-US" smtClean="0"/>
              <a:t>9/1/20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47E37-EDB2-8C40-B721-655BCF5DE94B}" type="slidenum">
              <a:rPr lang="en-US" smtClean="0"/>
              <a:t>‹#›</a:t>
            </a:fld>
            <a:endParaRPr lang="en-US"/>
          </a:p>
        </p:txBody>
      </p:sp>
    </p:spTree>
    <p:extLst>
      <p:ext uri="{BB962C8B-B14F-4D97-AF65-F5344CB8AC3E}">
        <p14:creationId xmlns:p14="http://schemas.microsoft.com/office/powerpoint/2010/main" val="201372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7.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0.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88C48-D45B-8545-9CFB-74B206B2D4F5}" type="datetimeFigureOut">
              <a:rPr lang="en-US" smtClean="0"/>
              <a:t>9/1/20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47E37-EDB2-8C40-B721-655BCF5DE94B}" type="slidenum">
              <a:rPr lang="en-US" smtClean="0"/>
              <a:t>‹#›</a:t>
            </a:fld>
            <a:endParaRPr lang="en-US"/>
          </a:p>
        </p:txBody>
      </p:sp>
      <p:pic>
        <p:nvPicPr>
          <p:cNvPr id="7" name="Picture 6"/>
          <p:cNvPicPr>
            <a:picLocks noChangeAspect="1"/>
          </p:cNvPicPr>
          <p:nvPr userDrawn="1"/>
        </p:nvPicPr>
        <p:blipFill rotWithShape="1">
          <a:blip r:embed="rId14">
            <a:extLst>
              <a:ext uri="{28A0092B-C50C-407E-A947-70E740481C1C}">
                <a14:useLocalDpi xmlns:a14="http://schemas.microsoft.com/office/drawing/2010/main" val="0"/>
              </a:ext>
            </a:extLst>
          </a:blip>
          <a:srcRect l="13832" t="14500" r="3474" b="15736"/>
          <a:stretch/>
        </p:blipFill>
        <p:spPr>
          <a:xfrm>
            <a:off x="0" y="-35807"/>
            <a:ext cx="12192000" cy="6860333"/>
          </a:xfrm>
          <a:prstGeom prst="rect">
            <a:avLst/>
          </a:prstGeom>
        </p:spPr>
      </p:pic>
      <p:sp>
        <p:nvSpPr>
          <p:cNvPr id="8" name="Rectangle 7"/>
          <p:cNvSpPr/>
          <p:nvPr userDrawn="1"/>
        </p:nvSpPr>
        <p:spPr>
          <a:xfrm>
            <a:off x="0" y="4834103"/>
            <a:ext cx="12192000" cy="2023898"/>
          </a:xfrm>
          <a:prstGeom prst="rect">
            <a:avLst/>
          </a:prstGeom>
          <a:solidFill>
            <a:srgbClr val="5D5B5B">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838200" cy="109057"/>
          </a:xfrm>
          <a:prstGeom prst="rect">
            <a:avLst/>
          </a:prstGeom>
          <a:solidFill>
            <a:srgbClr val="391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01110" y="0"/>
            <a:ext cx="838200" cy="109057"/>
          </a:xfrm>
          <a:prstGeom prst="rect">
            <a:avLst/>
          </a:prstGeom>
          <a:solidFill>
            <a:srgbClr val="049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802220" y="0"/>
            <a:ext cx="838200" cy="109057"/>
          </a:xfrm>
          <a:prstGeom prst="rect">
            <a:avLst/>
          </a:prstGeom>
          <a:solidFill>
            <a:srgbClr val="7B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0"/>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8557846" y="63900"/>
            <a:ext cx="3500804" cy="102257"/>
          </a:xfrm>
          <a:prstGeom prst="rect">
            <a:avLst/>
          </a:prstGeom>
        </p:spPr>
      </p:pic>
      <p:sp>
        <p:nvSpPr>
          <p:cNvPr id="15" name="Rectangle 14"/>
          <p:cNvSpPr/>
          <p:nvPr userDrawn="1"/>
        </p:nvSpPr>
        <p:spPr>
          <a:xfrm>
            <a:off x="9551580" y="6748943"/>
            <a:ext cx="838200" cy="109057"/>
          </a:xfrm>
          <a:prstGeom prst="rect">
            <a:avLst/>
          </a:prstGeom>
          <a:solidFill>
            <a:srgbClr val="391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10452690" y="6748943"/>
            <a:ext cx="838200" cy="109057"/>
          </a:xfrm>
          <a:prstGeom prst="rect">
            <a:avLst/>
          </a:prstGeom>
          <a:solidFill>
            <a:srgbClr val="049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11353800" y="6748943"/>
            <a:ext cx="838200" cy="109057"/>
          </a:xfrm>
          <a:prstGeom prst="rect">
            <a:avLst/>
          </a:prstGeom>
          <a:solidFill>
            <a:srgbClr val="7B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9"/>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4099" y="144864"/>
            <a:ext cx="2450026" cy="470706"/>
          </a:xfrm>
          <a:prstGeom prst="rect">
            <a:avLst/>
          </a:prstGeom>
        </p:spPr>
      </p:pic>
      <p:pic>
        <p:nvPicPr>
          <p:cNvPr id="10" name="Picture 9"/>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467986" y="6290292"/>
            <a:ext cx="2068499" cy="519717"/>
          </a:xfrm>
          <a:prstGeom prst="rect">
            <a:avLst/>
          </a:prstGeom>
        </p:spPr>
      </p:pic>
    </p:spTree>
    <p:extLst>
      <p:ext uri="{BB962C8B-B14F-4D97-AF65-F5344CB8AC3E}">
        <p14:creationId xmlns:p14="http://schemas.microsoft.com/office/powerpoint/2010/main" val="78889549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13">
            <a:alphaModFix amt="5000"/>
            <a:extLst>
              <a:ext uri="{28A0092B-C50C-407E-A947-70E740481C1C}">
                <a14:useLocalDpi xmlns:a14="http://schemas.microsoft.com/office/drawing/2010/main" val="0"/>
              </a:ext>
            </a:extLst>
          </a:blip>
          <a:srcRect l="26425" r="31898" b="35658"/>
          <a:stretch/>
        </p:blipFill>
        <p:spPr>
          <a:xfrm>
            <a:off x="7752498" y="1678675"/>
            <a:ext cx="4439502" cy="5179325"/>
          </a:xfrm>
          <a:prstGeom prst="rect">
            <a:avLst/>
          </a:prstGeom>
        </p:spPr>
      </p:pic>
      <p:sp>
        <p:nvSpPr>
          <p:cNvPr id="11" name="Rectangle 10"/>
          <p:cNvSpPr/>
          <p:nvPr userDrawn="1"/>
        </p:nvSpPr>
        <p:spPr>
          <a:xfrm>
            <a:off x="0" y="-2"/>
            <a:ext cx="3919948" cy="144866"/>
          </a:xfrm>
          <a:prstGeom prst="rect">
            <a:avLst/>
          </a:prstGeom>
          <a:solidFill>
            <a:srgbClr val="391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4151958" y="-4"/>
            <a:ext cx="3900222" cy="144868"/>
          </a:xfrm>
          <a:prstGeom prst="rect">
            <a:avLst/>
          </a:prstGeom>
          <a:solidFill>
            <a:srgbClr val="049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284190" y="0"/>
            <a:ext cx="3907809" cy="144864"/>
          </a:xfrm>
          <a:prstGeom prst="rect">
            <a:avLst/>
          </a:prstGeom>
          <a:solidFill>
            <a:srgbClr val="7B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33009" y="6292563"/>
            <a:ext cx="2103476" cy="528504"/>
          </a:xfrm>
          <a:prstGeom prst="rect">
            <a:avLst/>
          </a:prstGeom>
        </p:spPr>
      </p:pic>
      <p:sp>
        <p:nvSpPr>
          <p:cNvPr id="17" name="Slide Number Placeholder 5"/>
          <p:cNvSpPr>
            <a:spLocks noGrp="1"/>
          </p:cNvSpPr>
          <p:nvPr>
            <p:ph type="sldNum" sz="quarter" idx="4"/>
          </p:nvPr>
        </p:nvSpPr>
        <p:spPr>
          <a:xfrm>
            <a:off x="8610600" y="6523630"/>
            <a:ext cx="2743200" cy="262814"/>
          </a:xfrm>
          <a:prstGeom prst="rect">
            <a:avLst/>
          </a:prstGeom>
        </p:spPr>
        <p:txBody>
          <a:bodyPr/>
          <a:lstStyle>
            <a:lvl1pPr algn="r">
              <a:defRPr sz="1200"/>
            </a:lvl1pPr>
          </a:lstStyle>
          <a:p>
            <a:fld id="{023EF2FA-38EB-354B-AB31-D0F975FB7077}" type="slidenum">
              <a:rPr lang="en-US" smtClean="0"/>
              <a:pPr/>
              <a:t>‹#›</a:t>
            </a:fld>
            <a:endParaRPr lang="en-US" dirty="0"/>
          </a:p>
        </p:txBody>
      </p:sp>
      <p:sp>
        <p:nvSpPr>
          <p:cNvPr id="10" name="Footer Placeholder 4"/>
          <p:cNvSpPr txBox="1">
            <a:spLocks/>
          </p:cNvSpPr>
          <p:nvPr userDrawn="1"/>
        </p:nvSpPr>
        <p:spPr>
          <a:xfrm>
            <a:off x="1653904" y="6492871"/>
            <a:ext cx="4084320"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bg2">
                    <a:lumMod val="25000"/>
                  </a:schemeClr>
                </a:solidFill>
                <a:latin typeface="Myriad Pro" panose="020B05030304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0" i="0" dirty="0">
                <a:solidFill>
                  <a:srgbClr val="391378"/>
                </a:solidFill>
                <a:latin typeface="Helvetica Regular" charset="0"/>
              </a:rPr>
              <a:t>©  2018 New York State Office of Mental Health</a:t>
            </a:r>
          </a:p>
        </p:txBody>
      </p:sp>
    </p:spTree>
    <p:extLst>
      <p:ext uri="{BB962C8B-B14F-4D97-AF65-F5344CB8AC3E}">
        <p14:creationId xmlns:p14="http://schemas.microsoft.com/office/powerpoint/2010/main" val="566120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ctr" defTabSz="914400" rtl="0" eaLnBrk="1" latinLnBrk="0" hangingPunct="1">
        <a:lnSpc>
          <a:spcPct val="90000"/>
        </a:lnSpc>
        <a:spcBef>
          <a:spcPct val="0"/>
        </a:spcBef>
        <a:buNone/>
        <a:defRPr sz="6000" b="0" i="0" kern="1200">
          <a:solidFill>
            <a:schemeClr val="bg1"/>
          </a:solidFill>
          <a:latin typeface="Helvetica Light" charset="0"/>
          <a:ea typeface="Helvetica Light" charset="0"/>
          <a:cs typeface="Helvetica Ligh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4"/>
            <a:ext cx="12192000" cy="6858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2"/>
            <a:ext cx="3919948" cy="144866"/>
          </a:xfrm>
          <a:prstGeom prst="rect">
            <a:avLst/>
          </a:prstGeom>
          <a:solidFill>
            <a:srgbClr val="391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4151958" y="-4"/>
            <a:ext cx="3900222" cy="144868"/>
          </a:xfrm>
          <a:prstGeom prst="rect">
            <a:avLst/>
          </a:prstGeom>
          <a:solidFill>
            <a:srgbClr val="049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8284190" y="0"/>
            <a:ext cx="3907809" cy="144864"/>
          </a:xfrm>
          <a:prstGeom prst="rect">
            <a:avLst/>
          </a:prstGeom>
          <a:solidFill>
            <a:srgbClr val="7B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1115706"/>
            <a:ext cx="10515600" cy="70991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2231416"/>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788070" y="327168"/>
            <a:ext cx="615860" cy="788538"/>
          </a:xfrm>
          <a:prstGeom prst="rect">
            <a:avLst/>
          </a:prstGeom>
        </p:spPr>
      </p:pic>
      <p:sp>
        <p:nvSpPr>
          <p:cNvPr id="14" name="Slide Number Placeholder 5"/>
          <p:cNvSpPr txBox="1">
            <a:spLocks/>
          </p:cNvSpPr>
          <p:nvPr userDrawn="1"/>
        </p:nvSpPr>
        <p:spPr>
          <a:xfrm>
            <a:off x="8610600" y="6492871"/>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B329009-5ACF-9B49-A090-FE26ACD75C75}" type="slidenum">
              <a:rPr lang="en-US" smtClean="0">
                <a:solidFill>
                  <a:srgbClr val="391378"/>
                </a:solidFill>
              </a:rPr>
              <a:pPr/>
              <a:t>‹#›</a:t>
            </a:fld>
            <a:endParaRPr lang="en-US" dirty="0">
              <a:solidFill>
                <a:srgbClr val="391378"/>
              </a:solidFill>
            </a:endParaRPr>
          </a:p>
        </p:txBody>
      </p:sp>
      <p:sp>
        <p:nvSpPr>
          <p:cNvPr id="16" name="Footer Placeholder 4"/>
          <p:cNvSpPr txBox="1">
            <a:spLocks/>
          </p:cNvSpPr>
          <p:nvPr userDrawn="1"/>
        </p:nvSpPr>
        <p:spPr>
          <a:xfrm>
            <a:off x="1653904" y="6492871"/>
            <a:ext cx="4084320"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bg2">
                    <a:lumMod val="25000"/>
                  </a:schemeClr>
                </a:solidFill>
                <a:latin typeface="Myriad Pro" panose="020B05030304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0" i="0" dirty="0">
                <a:solidFill>
                  <a:srgbClr val="391378"/>
                </a:solidFill>
                <a:latin typeface="Helvetica Regular" charset="0"/>
              </a:rPr>
              <a:t>©  2018 New York State Office of Mental Health</a:t>
            </a:r>
          </a:p>
        </p:txBody>
      </p:sp>
      <p:pic>
        <p:nvPicPr>
          <p:cNvPr id="12" name="Picture 1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33009" y="6292563"/>
            <a:ext cx="2103476" cy="528504"/>
          </a:xfrm>
          <a:prstGeom prst="rect">
            <a:avLst/>
          </a:prstGeom>
        </p:spPr>
      </p:pic>
    </p:spTree>
    <p:extLst>
      <p:ext uri="{BB962C8B-B14F-4D97-AF65-F5344CB8AC3E}">
        <p14:creationId xmlns:p14="http://schemas.microsoft.com/office/powerpoint/2010/main" val="16405558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ctr" defTabSz="914400" rtl="0" eaLnBrk="1" latinLnBrk="0" hangingPunct="1">
        <a:lnSpc>
          <a:spcPct val="90000"/>
        </a:lnSpc>
        <a:spcBef>
          <a:spcPct val="0"/>
        </a:spcBef>
        <a:buNone/>
        <a:defRPr sz="4400" b="0" i="0" kern="1200">
          <a:solidFill>
            <a:schemeClr val="tx1"/>
          </a:solidFill>
          <a:latin typeface="Helvetica Light" charset="0"/>
          <a:ea typeface="Helvetica Light" charset="0"/>
          <a:cs typeface="Helvetica Light"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Regular" charset="0"/>
          <a:ea typeface="Helvetica Regular" charset="0"/>
          <a:cs typeface="Helvetica Regular"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Regular" charset="0"/>
          <a:ea typeface="Helvetica Regular" charset="0"/>
          <a:cs typeface="Helvetica Regular"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Regular" charset="0"/>
          <a:ea typeface="Helvetica Regular" charset="0"/>
          <a:cs typeface="Helvetica Regular"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Regular" charset="0"/>
          <a:ea typeface="Helvetica Regular" charset="0"/>
          <a:cs typeface="Helvetica Regular"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Regular" charset="0"/>
          <a:ea typeface="Helvetica Regular" charset="0"/>
          <a:cs typeface="Helvetica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13.png"/><Relationship Id="rId4" Type="http://schemas.openxmlformats.org/officeDocument/2006/relationships/hyperlink" Target="mailto:pkaufman2@mgh.harvard.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mcms.org/EmailTracker/LinkTracker.ashx?linkAndRecipientCode=Ybaet3CHcdfJpeZW6EOJlr/jkz7zABqjYbi6s9G28lnbRrkGkatH/zAlO/ANqueBuc1bRjMPuBhZXtZaI9SgEM792VUdrzcSt59bs8ub8Lw%3d" TargetMode="External"/><Relationship Id="rId2" Type="http://schemas.openxmlformats.org/officeDocument/2006/relationships/hyperlink" Target="https://mcms.org/EmailTracker/LinkTracker.ashx?linkAndRecipientCode=SCs33tZbsDgdB4NZjkCWEbXgr0Q069uPHSUdB9z/8ZJNBIjRKWvjl%2b6I5w7epi%2bdtKL7aUOKxS8wURCay2bdGM2Tb3am%2bjP4FZJdCHTDeAI%3d"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457200" y="5059362"/>
            <a:ext cx="11277600" cy="832515"/>
          </a:xfrm>
        </p:spPr>
        <p:txBody>
          <a:bodyPr anchor="ctr" anchorCtr="0">
            <a:noAutofit/>
          </a:bodyPr>
          <a:lstStyle/>
          <a:p>
            <a:pPr algn="ctr"/>
            <a:r>
              <a:rPr lang="en-US" sz="3200" b="1" dirty="0">
                <a:solidFill>
                  <a:schemeClr val="bg1"/>
                </a:solidFill>
              </a:rPr>
              <a:t>Using Telehealth for Behavioral Health in Pediatric Primary Care: </a:t>
            </a:r>
            <a:br>
              <a:rPr lang="en-US" sz="3200" b="1" dirty="0">
                <a:solidFill>
                  <a:schemeClr val="bg1"/>
                </a:solidFill>
              </a:rPr>
            </a:br>
            <a:r>
              <a:rPr lang="en-US" sz="3200" b="1" dirty="0">
                <a:solidFill>
                  <a:schemeClr val="bg1"/>
                </a:solidFill>
              </a:rPr>
              <a:t>Adapting to COVID-19</a:t>
            </a:r>
            <a:endParaRPr lang="en-US" sz="3200" b="1" dirty="0">
              <a:solidFill>
                <a:schemeClr val="bg1"/>
              </a:solidFill>
              <a:latin typeface="Helvetica Regular" charset="0"/>
            </a:endParaRPr>
          </a:p>
        </p:txBody>
      </p:sp>
      <p:sp>
        <p:nvSpPr>
          <p:cNvPr id="6" name="Subtitle 5"/>
          <p:cNvSpPr>
            <a:spLocks noGrp="1"/>
          </p:cNvSpPr>
          <p:nvPr>
            <p:ph type="subTitle" idx="4294967295"/>
          </p:nvPr>
        </p:nvSpPr>
        <p:spPr>
          <a:xfrm>
            <a:off x="0" y="6113230"/>
            <a:ext cx="12192000" cy="505938"/>
          </a:xfrm>
        </p:spPr>
        <p:txBody>
          <a:bodyPr/>
          <a:lstStyle/>
          <a:p>
            <a:pPr marL="0" indent="0" algn="ctr">
              <a:buNone/>
            </a:pPr>
            <a:r>
              <a:rPr lang="en-US" sz="2400" b="1" dirty="0">
                <a:solidFill>
                  <a:schemeClr val="bg1"/>
                </a:solidFill>
                <a:latin typeface="Arial" panose="020B0604020202020204" pitchFamily="34" charset="0"/>
                <a:ea typeface="Helvetica Regular" charset="0"/>
                <a:cs typeface="Arial" panose="020B0604020202020204" pitchFamily="34" charset="0"/>
              </a:rPr>
              <a:t>August 20, 2020</a:t>
            </a:r>
          </a:p>
          <a:p>
            <a:endParaRPr lang="en-US" dirty="0"/>
          </a:p>
        </p:txBody>
      </p:sp>
      <p:cxnSp>
        <p:nvCxnSpPr>
          <p:cNvPr id="3" name="Straight Connector 2"/>
          <p:cNvCxnSpPr/>
          <p:nvPr/>
        </p:nvCxnSpPr>
        <p:spPr>
          <a:xfrm>
            <a:off x="5874470" y="6002553"/>
            <a:ext cx="443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306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TextBox 3"/>
          <p:cNvSpPr txBox="1"/>
          <p:nvPr/>
        </p:nvSpPr>
        <p:spPr>
          <a:xfrm>
            <a:off x="368639" y="1374716"/>
            <a:ext cx="7597014" cy="4642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endParaRPr dirty="0"/>
          </a:p>
        </p:txBody>
      </p:sp>
      <p:grpSp>
        <p:nvGrpSpPr>
          <p:cNvPr id="714" name="Group 5"/>
          <p:cNvGrpSpPr/>
          <p:nvPr/>
        </p:nvGrpSpPr>
        <p:grpSpPr>
          <a:xfrm>
            <a:off x="245704" y="361855"/>
            <a:ext cx="9586405" cy="667881"/>
            <a:chOff x="0" y="-1"/>
            <a:chExt cx="7719947" cy="667880"/>
          </a:xfrm>
        </p:grpSpPr>
        <p:sp>
          <p:nvSpPr>
            <p:cNvPr id="712" name="Rectangle 7"/>
            <p:cNvSpPr/>
            <p:nvPr/>
          </p:nvSpPr>
          <p:spPr>
            <a:xfrm>
              <a:off x="0" y="-1"/>
              <a:ext cx="7719947" cy="667880"/>
            </a:xfrm>
            <a:prstGeom prst="rect">
              <a:avLst/>
            </a:prstGeom>
            <a:solidFill>
              <a:srgbClr val="3A0E79"/>
            </a:solidFill>
            <a:ln w="12700" cap="flat">
              <a:noFill/>
              <a:miter lim="400000"/>
            </a:ln>
            <a:effectLst/>
          </p:spPr>
          <p:txBody>
            <a:bodyPr wrap="square" lIns="45718" tIns="45718" rIns="45718" bIns="45718" numCol="1" anchor="ctr">
              <a:noAutofit/>
            </a:bodyPr>
            <a:lstStyle/>
            <a:p>
              <a:pPr algn="ctr" defTabSz="914400">
                <a:defRPr>
                  <a:solidFill>
                    <a:srgbClr val="FFFFFF"/>
                  </a:solidFill>
                </a:defRPr>
              </a:pPr>
              <a:endParaRPr/>
            </a:p>
          </p:txBody>
        </p:sp>
        <p:sp>
          <p:nvSpPr>
            <p:cNvPr id="713" name="TextBox 8"/>
            <p:cNvSpPr txBox="1"/>
            <p:nvPr/>
          </p:nvSpPr>
          <p:spPr>
            <a:xfrm>
              <a:off x="90920" y="38614"/>
              <a:ext cx="7193728" cy="615548"/>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a:t>Telemedicine in Primary care - Coding</a:t>
              </a:r>
              <a:endParaRPr dirty="0"/>
            </a:p>
          </p:txBody>
        </p:sp>
      </p:grpSp>
      <p:sp>
        <p:nvSpPr>
          <p:cNvPr id="7" name="TextBox 6">
            <a:extLst>
              <a:ext uri="{FF2B5EF4-FFF2-40B4-BE49-F238E27FC236}">
                <a16:creationId xmlns:a16="http://schemas.microsoft.com/office/drawing/2014/main" id="{4AA66ED5-886C-48FF-80FE-0D506617D8B6}"/>
              </a:ext>
            </a:extLst>
          </p:cNvPr>
          <p:cNvSpPr txBox="1"/>
          <p:nvPr/>
        </p:nvSpPr>
        <p:spPr>
          <a:xfrm>
            <a:off x="368638" y="1482909"/>
            <a:ext cx="7851725" cy="3539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latin typeface="Cambria" panose="02040503050406030204" pitchFamily="18" charset="0"/>
                <a:ea typeface="MS Mincho" panose="02020609040205080304" pitchFamily="49" charset="-128"/>
                <a:cs typeface="Times New Roman" panose="02020603050405020304" pitchFamily="18" charset="0"/>
              </a:rPr>
              <a:t>E&amp;M codes</a:t>
            </a:r>
          </a:p>
          <a:p>
            <a:r>
              <a:rPr lang="en-US" sz="2800" dirty="0">
                <a:latin typeface="Cambria" panose="02040503050406030204" pitchFamily="18" charset="0"/>
                <a:ea typeface="MS Mincho" panose="02020609040205080304" pitchFamily="49" charset="-128"/>
                <a:cs typeface="Times New Roman" panose="02020603050405020304" pitchFamily="18" charset="0"/>
              </a:rPr>
              <a:t>	Modifiers -95 – Synchronous </a:t>
            </a:r>
          </a:p>
          <a:p>
            <a:r>
              <a:rPr lang="en-US" sz="2800" dirty="0">
                <a:latin typeface="Cambria" panose="02040503050406030204" pitchFamily="18" charset="0"/>
                <a:ea typeface="MS Mincho" panose="02020609040205080304" pitchFamily="49" charset="-128"/>
                <a:cs typeface="Times New Roman" panose="02020603050405020304" pitchFamily="18" charset="0"/>
              </a:rPr>
              <a:t>				GT – Asynchronous</a:t>
            </a:r>
          </a:p>
          <a:p>
            <a:r>
              <a:rPr lang="en-US" sz="2800" dirty="0">
                <a:latin typeface="Cambria" panose="02040503050406030204" pitchFamily="18" charset="0"/>
                <a:ea typeface="MS Mincho" panose="02020609040205080304" pitchFamily="49" charset="-128"/>
                <a:cs typeface="Times New Roman" panose="02020603050405020304" pitchFamily="18" charset="0"/>
              </a:rPr>
              <a:t>				GC – Phone call</a:t>
            </a:r>
          </a:p>
          <a:p>
            <a:r>
              <a:rPr lang="en-US" sz="2800" dirty="0">
                <a:latin typeface="Cambria" panose="02040503050406030204" pitchFamily="18" charset="0"/>
                <a:ea typeface="MS Mincho" panose="02020609040205080304" pitchFamily="49" charset="-128"/>
                <a:cs typeface="Times New Roman" panose="02020603050405020304" pitchFamily="18" charset="0"/>
              </a:rPr>
              <a:t>Telephone call coding</a:t>
            </a:r>
          </a:p>
          <a:p>
            <a:r>
              <a:rPr lang="en-US" sz="2800" dirty="0">
                <a:latin typeface="Cambria" panose="02040503050406030204" pitchFamily="18" charset="0"/>
                <a:ea typeface="MS Mincho" panose="02020609040205080304" pitchFamily="49" charset="-128"/>
                <a:cs typeface="Times New Roman" panose="02020603050405020304" pitchFamily="18" charset="0"/>
              </a:rPr>
              <a:t>				99441-99443 Phone Evaluation/Mgt. Evaluation/Management</a:t>
            </a:r>
          </a:p>
          <a:p>
            <a:r>
              <a:rPr lang="en-US" sz="2800" dirty="0">
                <a:latin typeface="Cambria" panose="02040503050406030204" pitchFamily="18" charset="0"/>
                <a:ea typeface="MS Mincho" panose="02020609040205080304" pitchFamily="49" charset="-128"/>
                <a:cs typeface="Times New Roman" panose="02020603050405020304" pitchFamily="18" charset="0"/>
              </a:rPr>
              <a:t>				99371-99373 Phone Consultation </a:t>
            </a:r>
          </a:p>
        </p:txBody>
      </p:sp>
    </p:spTree>
    <p:extLst>
      <p:ext uri="{BB962C8B-B14F-4D97-AF65-F5344CB8AC3E}">
        <p14:creationId xmlns:p14="http://schemas.microsoft.com/office/powerpoint/2010/main" val="13970715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TextBox 3"/>
          <p:cNvSpPr txBox="1"/>
          <p:nvPr/>
        </p:nvSpPr>
        <p:spPr>
          <a:xfrm>
            <a:off x="368639" y="1374716"/>
            <a:ext cx="7597014" cy="4642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endParaRPr dirty="0"/>
          </a:p>
        </p:txBody>
      </p:sp>
      <p:sp>
        <p:nvSpPr>
          <p:cNvPr id="713" name="TextBox 8"/>
          <p:cNvSpPr txBox="1"/>
          <p:nvPr/>
        </p:nvSpPr>
        <p:spPr>
          <a:xfrm>
            <a:off x="168106" y="311570"/>
            <a:ext cx="11007894" cy="615549"/>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a:t>Telehealth for Behavioral Health: The Bronx Experience</a:t>
            </a:r>
            <a:endParaRPr dirty="0"/>
          </a:p>
        </p:txBody>
      </p:sp>
      <p:sp>
        <p:nvSpPr>
          <p:cNvPr id="8" name="Text Placeholder 6">
            <a:extLst>
              <a:ext uri="{FF2B5EF4-FFF2-40B4-BE49-F238E27FC236}">
                <a16:creationId xmlns:a16="http://schemas.microsoft.com/office/drawing/2014/main" id="{DE9DD864-E053-47B7-A36B-157BCC0C4E86}"/>
              </a:ext>
            </a:extLst>
          </p:cNvPr>
          <p:cNvSpPr txBox="1">
            <a:spLocks/>
          </p:cNvSpPr>
          <p:nvPr/>
        </p:nvSpPr>
        <p:spPr>
          <a:xfrm>
            <a:off x="533400" y="1374716"/>
            <a:ext cx="10515600" cy="4351341"/>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Advantages</a:t>
            </a:r>
          </a:p>
          <a:p>
            <a:pPr lvl="1"/>
            <a:r>
              <a:rPr lang="en-US" dirty="0"/>
              <a:t>Access in a time of stress</a:t>
            </a:r>
          </a:p>
          <a:p>
            <a:pPr lvl="1"/>
            <a:r>
              <a:rPr lang="en-US" dirty="0"/>
              <a:t>Window into the family’s life</a:t>
            </a:r>
          </a:p>
          <a:p>
            <a:pPr lvl="1"/>
            <a:r>
              <a:rPr lang="en-US" dirty="0"/>
              <a:t>Frequent follow-up</a:t>
            </a:r>
          </a:p>
          <a:p>
            <a:pPr lvl="1"/>
            <a:r>
              <a:rPr lang="en-US" dirty="0"/>
              <a:t>Sending materials via email</a:t>
            </a:r>
          </a:p>
          <a:p>
            <a:r>
              <a:rPr lang="en-US" dirty="0"/>
              <a:t>Disadvantages</a:t>
            </a:r>
          </a:p>
          <a:p>
            <a:pPr lvl="1"/>
            <a:r>
              <a:rPr lang="en-US" dirty="0"/>
              <a:t>Lack of access for the poor or less educated populations</a:t>
            </a:r>
          </a:p>
          <a:p>
            <a:pPr lvl="1"/>
            <a:r>
              <a:rPr lang="en-US" dirty="0"/>
              <a:t>Non-English speakers</a:t>
            </a:r>
          </a:p>
          <a:p>
            <a:pPr lvl="1"/>
            <a:r>
              <a:rPr lang="en-US" dirty="0"/>
              <a:t>Privacy</a:t>
            </a:r>
          </a:p>
          <a:p>
            <a:pPr lvl="1"/>
            <a:r>
              <a:rPr lang="en-US" dirty="0"/>
              <a:t>Novelty and need to adhere to basic principles of assessment</a:t>
            </a:r>
          </a:p>
          <a:p>
            <a:pPr marL="0" indent="0">
              <a:buFont typeface="Arial"/>
              <a:buNone/>
            </a:pPr>
            <a:endParaRPr lang="en-US" dirty="0"/>
          </a:p>
        </p:txBody>
      </p:sp>
    </p:spTree>
    <p:extLst>
      <p:ext uri="{BB962C8B-B14F-4D97-AF65-F5344CB8AC3E}">
        <p14:creationId xmlns:p14="http://schemas.microsoft.com/office/powerpoint/2010/main" val="2629982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TextBox 3"/>
          <p:cNvSpPr txBox="1"/>
          <p:nvPr/>
        </p:nvSpPr>
        <p:spPr>
          <a:xfrm>
            <a:off x="368639" y="1374716"/>
            <a:ext cx="7597014" cy="4642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endParaRPr dirty="0"/>
          </a:p>
        </p:txBody>
      </p:sp>
      <p:sp>
        <p:nvSpPr>
          <p:cNvPr id="713" name="TextBox 8"/>
          <p:cNvSpPr txBox="1"/>
          <p:nvPr/>
        </p:nvSpPr>
        <p:spPr>
          <a:xfrm>
            <a:off x="168106" y="311570"/>
            <a:ext cx="11007894" cy="615549"/>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a:t>Telehealth for Behavioral Health: The Bronx Experience</a:t>
            </a:r>
            <a:endParaRPr dirty="0"/>
          </a:p>
        </p:txBody>
      </p:sp>
      <p:sp>
        <p:nvSpPr>
          <p:cNvPr id="6" name="Text Placeholder 2">
            <a:extLst>
              <a:ext uri="{FF2B5EF4-FFF2-40B4-BE49-F238E27FC236}">
                <a16:creationId xmlns:a16="http://schemas.microsoft.com/office/drawing/2014/main" id="{8B673D55-FDA5-455E-9B33-3161388F3374}"/>
              </a:ext>
            </a:extLst>
          </p:cNvPr>
          <p:cNvSpPr txBox="1">
            <a:spLocks/>
          </p:cNvSpPr>
          <p:nvPr/>
        </p:nvSpPr>
        <p:spPr>
          <a:xfrm>
            <a:off x="660400" y="1666150"/>
            <a:ext cx="10515600" cy="43513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Lesson’s Learned</a:t>
            </a:r>
          </a:p>
          <a:p>
            <a:pPr lvl="1"/>
            <a:r>
              <a:rPr lang="en-US" sz="2800" dirty="0"/>
              <a:t>Schedule specific times for behavioral health </a:t>
            </a:r>
            <a:r>
              <a:rPr lang="en-US" sz="2800" dirty="0" err="1"/>
              <a:t>televisits</a:t>
            </a:r>
            <a:endParaRPr lang="en-US" sz="2800" dirty="0"/>
          </a:p>
          <a:p>
            <a:pPr lvl="1"/>
            <a:r>
              <a:rPr lang="en-US" sz="2800" dirty="0"/>
              <a:t>Send out primary and secondary screening tools to the family before the visit</a:t>
            </a:r>
          </a:p>
          <a:p>
            <a:pPr lvl="1"/>
            <a:r>
              <a:rPr lang="en-US" sz="2800" dirty="0"/>
              <a:t>Send out materials after the visit, to reinforce plan</a:t>
            </a:r>
          </a:p>
          <a:p>
            <a:pPr lvl="1"/>
            <a:r>
              <a:rPr lang="en-US" sz="2800" dirty="0"/>
              <a:t>Document carefully to allow for accurate billing</a:t>
            </a:r>
          </a:p>
        </p:txBody>
      </p:sp>
    </p:spTree>
    <p:extLst>
      <p:ext uri="{BB962C8B-B14F-4D97-AF65-F5344CB8AC3E}">
        <p14:creationId xmlns:p14="http://schemas.microsoft.com/office/powerpoint/2010/main" val="60996197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168106" y="311570"/>
            <a:ext cx="11007894" cy="615549"/>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a:t>Bigger Picture Advice: Don’t Panic</a:t>
            </a:r>
          </a:p>
        </p:txBody>
      </p:sp>
      <p:sp>
        <p:nvSpPr>
          <p:cNvPr id="4" name="Text Placeholder 6">
            <a:extLst>
              <a:ext uri="{FF2B5EF4-FFF2-40B4-BE49-F238E27FC236}">
                <a16:creationId xmlns:a16="http://schemas.microsoft.com/office/drawing/2014/main" id="{1D2DB8B9-A1AA-4BAF-8960-93511EA53E33}"/>
              </a:ext>
            </a:extLst>
          </p:cNvPr>
          <p:cNvSpPr txBox="1">
            <a:spLocks/>
          </p:cNvSpPr>
          <p:nvPr/>
        </p:nvSpPr>
        <p:spPr>
          <a:xfrm>
            <a:off x="414252" y="1211476"/>
            <a:ext cx="11358647" cy="503692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300" b="1" dirty="0"/>
              <a:t>Remember Best Standards of Care and follow Evidence-Based Principles: </a:t>
            </a:r>
          </a:p>
          <a:p>
            <a:pPr lvl="1"/>
            <a:r>
              <a:rPr lang="en-US" sz="3300" u="sng" dirty="0"/>
              <a:t>Interview the parent and patient</a:t>
            </a:r>
          </a:p>
          <a:p>
            <a:pPr lvl="2"/>
            <a:r>
              <a:rPr lang="en-US" sz="3300" dirty="0"/>
              <a:t>Advantage: Family members can be in different locations</a:t>
            </a:r>
          </a:p>
          <a:p>
            <a:pPr lvl="2"/>
            <a:r>
              <a:rPr lang="en-US" sz="3300" dirty="0"/>
              <a:t>Disadvantage: Moving one device into different rooms or having to log into more than one device</a:t>
            </a:r>
          </a:p>
          <a:p>
            <a:pPr lvl="1"/>
            <a:r>
              <a:rPr lang="en-US" sz="3300" u="sng" dirty="0"/>
              <a:t>Interview the patient alone (some exceptions)</a:t>
            </a:r>
          </a:p>
          <a:p>
            <a:pPr lvl="2"/>
            <a:r>
              <a:rPr lang="en-US" sz="3300" dirty="0"/>
              <a:t>Advantage: Teens like screens</a:t>
            </a:r>
          </a:p>
          <a:p>
            <a:pPr lvl="2"/>
            <a:r>
              <a:rPr lang="en-US" sz="3300" dirty="0"/>
              <a:t>Disadvantage: Disruptive kids can mute you or turn off picture (have parent on standby)</a:t>
            </a:r>
          </a:p>
          <a:p>
            <a:pPr lvl="1"/>
            <a:r>
              <a:rPr lang="en-US" sz="3300" u="sng" dirty="0"/>
              <a:t>Privacy needed for sensitive information</a:t>
            </a:r>
          </a:p>
          <a:p>
            <a:pPr lvl="2"/>
            <a:r>
              <a:rPr lang="en-US" sz="3300" dirty="0"/>
              <a:t>Advantage: Headphones can prevent everyone hearing the whole conversation</a:t>
            </a:r>
          </a:p>
          <a:p>
            <a:pPr lvl="2"/>
            <a:r>
              <a:rPr lang="en-US" sz="3300" dirty="0"/>
              <a:t>Disadvantage: Small spaces, thin walls.  (May need to use the bathroom!)</a:t>
            </a:r>
          </a:p>
          <a:p>
            <a:endParaRPr lang="en-US" dirty="0"/>
          </a:p>
        </p:txBody>
      </p:sp>
    </p:spTree>
    <p:extLst>
      <p:ext uri="{BB962C8B-B14F-4D97-AF65-F5344CB8AC3E}">
        <p14:creationId xmlns:p14="http://schemas.microsoft.com/office/powerpoint/2010/main" val="157499392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p:cNvSpPr txBox="1"/>
          <p:nvPr/>
        </p:nvSpPr>
        <p:spPr>
          <a:xfrm>
            <a:off x="168106" y="311570"/>
            <a:ext cx="11007894" cy="615549"/>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a:t>Bigger Picture Advice: Don’t Panic</a:t>
            </a:r>
          </a:p>
        </p:txBody>
      </p:sp>
      <p:sp>
        <p:nvSpPr>
          <p:cNvPr id="4" name="Text Placeholder 2">
            <a:extLst>
              <a:ext uri="{FF2B5EF4-FFF2-40B4-BE49-F238E27FC236}">
                <a16:creationId xmlns:a16="http://schemas.microsoft.com/office/drawing/2014/main" id="{AE1FE408-A1DE-4071-999A-5B58373D194C}"/>
              </a:ext>
            </a:extLst>
          </p:cNvPr>
          <p:cNvSpPr txBox="1">
            <a:spLocks/>
          </p:cNvSpPr>
          <p:nvPr/>
        </p:nvSpPr>
        <p:spPr>
          <a:xfrm>
            <a:off x="660400" y="1405914"/>
            <a:ext cx="10515600" cy="43513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Remember Best Standards of Care and follow Evidence-Based Principles: </a:t>
            </a:r>
          </a:p>
          <a:p>
            <a:pPr lvl="1"/>
            <a:r>
              <a:rPr lang="en-US" sz="2800" u="sng" dirty="0"/>
              <a:t>Use Rating Scales</a:t>
            </a:r>
          </a:p>
          <a:p>
            <a:pPr lvl="2"/>
            <a:r>
              <a:rPr lang="en-US" sz="2800" dirty="0"/>
              <a:t>Advantage: Can be completed in a less stressful environment</a:t>
            </a:r>
          </a:p>
          <a:p>
            <a:pPr lvl="2"/>
            <a:r>
              <a:rPr lang="en-US" sz="2800" dirty="0"/>
              <a:t>Disadvantage: More difficult to keep the parents from completing or viewing the child’s answers (perhaps email directly with the teen, complete with the teen on telehealth?). Harder to send in real time.</a:t>
            </a:r>
          </a:p>
          <a:p>
            <a:endParaRPr lang="en-US" dirty="0"/>
          </a:p>
        </p:txBody>
      </p:sp>
    </p:spTree>
    <p:extLst>
      <p:ext uri="{BB962C8B-B14F-4D97-AF65-F5344CB8AC3E}">
        <p14:creationId xmlns:p14="http://schemas.microsoft.com/office/powerpoint/2010/main" val="73794596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7F62A316-1D41-490C-94ED-7D6595EFF17D}"/>
              </a:ext>
            </a:extLst>
          </p:cNvPr>
          <p:cNvSpPr txBox="1">
            <a:spLocks/>
          </p:cNvSpPr>
          <p:nvPr/>
        </p:nvSpPr>
        <p:spPr>
          <a:xfrm>
            <a:off x="114300" y="227013"/>
            <a:ext cx="10515600" cy="563227"/>
          </a:xfrm>
          <a:prstGeom prst="rect">
            <a:avLst/>
          </a:prstGeom>
          <a:solidFill>
            <a:srgbClr val="3A0E7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l" defTabSz="914400" rtl="0" eaLnBrk="1" latinLnBrk="0" hangingPunct="1">
              <a:lnSpc>
                <a:spcPct val="90000"/>
              </a:lnSpc>
              <a:spcBef>
                <a:spcPct val="0"/>
              </a:spcBef>
              <a:buNone/>
              <a:defRPr sz="3400" kern="1200">
                <a:solidFill>
                  <a:srgbClr val="FFFFFF"/>
                </a:solidFill>
                <a:latin typeface="Helvetica Neue"/>
                <a:ea typeface="Helvetica Neue"/>
                <a:cs typeface="Helvetica Neue"/>
                <a:sym typeface="Helvetica Neue"/>
              </a:defRPr>
            </a:lvl1pPr>
          </a:lstStyle>
          <a:p>
            <a:r>
              <a:rPr lang="en-US" dirty="0"/>
              <a:t>Smaller Picture Advice: Collected wisdom</a:t>
            </a:r>
          </a:p>
        </p:txBody>
      </p:sp>
      <p:sp>
        <p:nvSpPr>
          <p:cNvPr id="3" name="Text Placeholder 2">
            <a:extLst>
              <a:ext uri="{FF2B5EF4-FFF2-40B4-BE49-F238E27FC236}">
                <a16:creationId xmlns:a16="http://schemas.microsoft.com/office/drawing/2014/main" id="{62D43D2D-ECC6-411B-8983-3FFB0F2F2C00}"/>
              </a:ext>
            </a:extLst>
          </p:cNvPr>
          <p:cNvSpPr txBox="1">
            <a:spLocks/>
          </p:cNvSpPr>
          <p:nvPr/>
        </p:nvSpPr>
        <p:spPr>
          <a:xfrm>
            <a:off x="609600" y="1469414"/>
            <a:ext cx="10515600" cy="43513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u="sng" dirty="0"/>
              <a:t>Consider yourself the IT Team:</a:t>
            </a:r>
          </a:p>
          <a:p>
            <a:pPr lvl="1"/>
            <a:r>
              <a:rPr lang="en-US" sz="2800" dirty="0"/>
              <a:t>Spend time helping parents and family learn the technology. </a:t>
            </a:r>
          </a:p>
          <a:p>
            <a:pPr lvl="2"/>
            <a:r>
              <a:rPr lang="en-US" sz="2800" dirty="0"/>
              <a:t>Don’t get flustered or annoyed- It will help later</a:t>
            </a:r>
          </a:p>
          <a:p>
            <a:pPr lvl="2"/>
            <a:r>
              <a:rPr lang="en-US" sz="2800" dirty="0"/>
              <a:t>Don’t settle for less if it can be fixed (e.g. ask patients to move closer to a window, raise the volume, etc.)</a:t>
            </a:r>
          </a:p>
          <a:p>
            <a:pPr lvl="2"/>
            <a:r>
              <a:rPr lang="en-US" sz="2800" dirty="0"/>
              <a:t>Create workarounds (e.g. video on screen but audio on call)</a:t>
            </a:r>
          </a:p>
        </p:txBody>
      </p:sp>
    </p:spTree>
    <p:extLst>
      <p:ext uri="{BB962C8B-B14F-4D97-AF65-F5344CB8AC3E}">
        <p14:creationId xmlns:p14="http://schemas.microsoft.com/office/powerpoint/2010/main" val="241580761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7F62A316-1D41-490C-94ED-7D6595EFF17D}"/>
              </a:ext>
            </a:extLst>
          </p:cNvPr>
          <p:cNvSpPr txBox="1">
            <a:spLocks/>
          </p:cNvSpPr>
          <p:nvPr/>
        </p:nvSpPr>
        <p:spPr>
          <a:xfrm>
            <a:off x="114300" y="227013"/>
            <a:ext cx="10515600" cy="563227"/>
          </a:xfrm>
          <a:prstGeom prst="rect">
            <a:avLst/>
          </a:prstGeom>
          <a:solidFill>
            <a:srgbClr val="3A0E7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l" defTabSz="914400" rtl="0" eaLnBrk="1" latinLnBrk="0" hangingPunct="1">
              <a:lnSpc>
                <a:spcPct val="90000"/>
              </a:lnSpc>
              <a:spcBef>
                <a:spcPct val="0"/>
              </a:spcBef>
              <a:buNone/>
              <a:defRPr sz="3400" kern="1200">
                <a:solidFill>
                  <a:srgbClr val="FFFFFF"/>
                </a:solidFill>
                <a:latin typeface="Helvetica Neue"/>
                <a:ea typeface="Helvetica Neue"/>
                <a:cs typeface="Helvetica Neue"/>
                <a:sym typeface="Helvetica Neue"/>
              </a:defRPr>
            </a:lvl1pPr>
          </a:lstStyle>
          <a:p>
            <a:r>
              <a:rPr lang="en-US" dirty="0"/>
              <a:t>Smaller Picture Advice: Collected wisdom</a:t>
            </a:r>
          </a:p>
        </p:txBody>
      </p:sp>
      <p:sp>
        <p:nvSpPr>
          <p:cNvPr id="3" name="Text Placeholder 2">
            <a:extLst>
              <a:ext uri="{FF2B5EF4-FFF2-40B4-BE49-F238E27FC236}">
                <a16:creationId xmlns:a16="http://schemas.microsoft.com/office/drawing/2014/main" id="{526C8090-A203-42D9-872A-A76EC20964E1}"/>
              </a:ext>
            </a:extLst>
          </p:cNvPr>
          <p:cNvSpPr txBox="1">
            <a:spLocks/>
          </p:cNvSpPr>
          <p:nvPr/>
        </p:nvSpPr>
        <p:spPr>
          <a:xfrm>
            <a:off x="546100" y="1266214"/>
            <a:ext cx="10515600" cy="43513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u="sng" dirty="0"/>
              <a:t>Remember your non-verbal communication:</a:t>
            </a:r>
          </a:p>
          <a:p>
            <a:pPr lvl="1"/>
            <a:r>
              <a:rPr lang="en-US" sz="2800" dirty="0"/>
              <a:t>If charting on a screen at the same time, use screens or windows that are above and below vs side to side so that you are nodding yes and not shaking your head no as the patient speaks</a:t>
            </a:r>
          </a:p>
          <a:p>
            <a:pPr lvl="1"/>
            <a:r>
              <a:rPr lang="en-US" sz="2800" dirty="0"/>
              <a:t>Interrupting with affirmative or empathic statements may be more difficult given the delays in transmission – be more responsive with facial and hand gestures (waving hello and good-bye, thumbs-up, nodding more forcefully, shaking your head at sad news, smiling wide when appropriate, etc. </a:t>
            </a:r>
          </a:p>
        </p:txBody>
      </p:sp>
    </p:spTree>
    <p:extLst>
      <p:ext uri="{BB962C8B-B14F-4D97-AF65-F5344CB8AC3E}">
        <p14:creationId xmlns:p14="http://schemas.microsoft.com/office/powerpoint/2010/main" val="20630156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ADAC68B-CB6A-4674-A66C-C1FDFFCD9BC4}"/>
              </a:ext>
            </a:extLst>
          </p:cNvPr>
          <p:cNvSpPr txBox="1">
            <a:spLocks/>
          </p:cNvSpPr>
          <p:nvPr/>
        </p:nvSpPr>
        <p:spPr>
          <a:xfrm>
            <a:off x="228600" y="2449660"/>
            <a:ext cx="10896600" cy="3396495"/>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Some mobile crisis, emergency rooms, home-based crisis intervention, inpatient hospitals, partial hospitals, day treatment programs, and outpatient services may have changed their way of working (telehealth), may have limited their services, or may have shut down but others suited up and stayed functioning--</a:t>
            </a:r>
            <a:r>
              <a:rPr lang="en-US" b="1" u="sng" dirty="0"/>
              <a:t> there is still a safety net out there for patients that need to be seen by more than a PCP telehealth visit.</a:t>
            </a:r>
          </a:p>
          <a:p>
            <a:pPr lvl="1"/>
            <a:r>
              <a:rPr lang="en-US" sz="2800" dirty="0"/>
              <a:t>Call us for advice if you don’t know what is available to help you.</a:t>
            </a:r>
          </a:p>
          <a:p>
            <a:pPr marL="457200" lvl="1" indent="0">
              <a:buFont typeface="Arial"/>
              <a:buNone/>
            </a:pPr>
            <a:endParaRPr lang="en-US" b="1" u="sng" dirty="0"/>
          </a:p>
        </p:txBody>
      </p:sp>
      <p:grpSp>
        <p:nvGrpSpPr>
          <p:cNvPr id="3" name="Group 5">
            <a:extLst>
              <a:ext uri="{FF2B5EF4-FFF2-40B4-BE49-F238E27FC236}">
                <a16:creationId xmlns:a16="http://schemas.microsoft.com/office/drawing/2014/main" id="{5A3816B3-FC9F-4F12-B6F5-B01F0959A8C8}"/>
              </a:ext>
            </a:extLst>
          </p:cNvPr>
          <p:cNvGrpSpPr/>
          <p:nvPr/>
        </p:nvGrpSpPr>
        <p:grpSpPr>
          <a:xfrm>
            <a:off x="228598" y="386408"/>
            <a:ext cx="10634222" cy="1700604"/>
            <a:chOff x="-1" y="-1"/>
            <a:chExt cx="7719948" cy="1700601"/>
          </a:xfrm>
        </p:grpSpPr>
        <p:sp>
          <p:nvSpPr>
            <p:cNvPr id="4" name="Rectangle 7">
              <a:extLst>
                <a:ext uri="{FF2B5EF4-FFF2-40B4-BE49-F238E27FC236}">
                  <a16:creationId xmlns:a16="http://schemas.microsoft.com/office/drawing/2014/main" id="{61232DE1-53E6-4C5C-8C9C-142DFD152AE7}"/>
                </a:ext>
              </a:extLst>
            </p:cNvPr>
            <p:cNvSpPr/>
            <p:nvPr/>
          </p:nvSpPr>
          <p:spPr>
            <a:xfrm>
              <a:off x="0" y="-1"/>
              <a:ext cx="7719947" cy="667880"/>
            </a:xfrm>
            <a:prstGeom prst="rect">
              <a:avLst/>
            </a:prstGeom>
            <a:solidFill>
              <a:srgbClr val="3A0E79"/>
            </a:solidFill>
            <a:ln w="12700" cap="flat">
              <a:noFill/>
              <a:miter lim="400000"/>
            </a:ln>
            <a:effectLst/>
          </p:spPr>
          <p:txBody>
            <a:bodyPr wrap="square" lIns="45718" tIns="45718" rIns="45718" bIns="45718" numCol="1" anchor="ctr">
              <a:noAutofit/>
            </a:bodyPr>
            <a:lstStyle/>
            <a:p>
              <a:pPr algn="ctr" defTabSz="914400">
                <a:defRPr>
                  <a:solidFill>
                    <a:srgbClr val="FFFFFF"/>
                  </a:solidFill>
                </a:defRPr>
              </a:pPr>
              <a:endParaRPr/>
            </a:p>
          </p:txBody>
        </p:sp>
        <p:sp>
          <p:nvSpPr>
            <p:cNvPr id="5" name="TextBox 8">
              <a:extLst>
                <a:ext uri="{FF2B5EF4-FFF2-40B4-BE49-F238E27FC236}">
                  <a16:creationId xmlns:a16="http://schemas.microsoft.com/office/drawing/2014/main" id="{474DE6C1-E4F5-4094-985A-0144ED332FBE}"/>
                </a:ext>
              </a:extLst>
            </p:cNvPr>
            <p:cNvSpPr txBox="1"/>
            <p:nvPr/>
          </p:nvSpPr>
          <p:spPr>
            <a:xfrm>
              <a:off x="-1" y="38614"/>
              <a:ext cx="7719947" cy="1661986"/>
            </a:xfrm>
            <a:prstGeom prst="rect">
              <a:avLst/>
            </a:prstGeom>
            <a:solidFill>
              <a:srgbClr val="3A0E7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pPr algn="ctr"/>
              <a:r>
                <a:rPr lang="en-US" dirty="0"/>
                <a:t>Finally: Remember you are not actually alone (even if you are isolated) and there are other resources out there!</a:t>
              </a:r>
              <a:endParaRPr dirty="0"/>
            </a:p>
          </p:txBody>
        </p:sp>
      </p:grpSp>
    </p:spTree>
    <p:extLst>
      <p:ext uri="{BB962C8B-B14F-4D97-AF65-F5344CB8AC3E}">
        <p14:creationId xmlns:p14="http://schemas.microsoft.com/office/powerpoint/2010/main" val="2862019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58824" y="1031816"/>
            <a:ext cx="11734461" cy="53554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PRIMARY CARE PROVIDERS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Upstate PCPs can feel isolated in rural areas without adequate mental health services. </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Compounded during </a:t>
            </a:r>
            <a:r>
              <a:rPr lang="en-US" sz="2800" dirty="0" err="1">
                <a:latin typeface="Calibri" panose="020F0502020204030204" pitchFamily="34" charset="0"/>
                <a:cs typeface="Calibri" panose="020F0502020204030204" pitchFamily="34" charset="0"/>
              </a:rPr>
              <a:t>Covid</a:t>
            </a:r>
            <a:r>
              <a:rPr lang="en-US" sz="2800" dirty="0">
                <a:latin typeface="Calibri" panose="020F0502020204030204" pitchFamily="34" charset="0"/>
                <a:cs typeface="Calibri" panose="020F0502020204030204" pitchFamily="34" charset="0"/>
              </a:rPr>
              <a:t> as the minimal available options suddenly dried up.</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Project Teach was able to continue to provide consultations on difficult patients without significant delay through </a:t>
            </a:r>
            <a:r>
              <a:rPr lang="en-US" sz="2800" dirty="0" err="1">
                <a:latin typeface="Calibri" panose="020F0502020204030204" pitchFamily="34" charset="0"/>
                <a:cs typeface="Calibri" panose="020F0502020204030204" pitchFamily="34" charset="0"/>
              </a:rPr>
              <a:t>telemental</a:t>
            </a:r>
            <a:r>
              <a:rPr lang="en-US" sz="2800" dirty="0">
                <a:latin typeface="Calibri" panose="020F0502020204030204" pitchFamily="34" charset="0"/>
                <a:cs typeface="Calibri" panose="020F0502020204030204" pitchFamily="34" charset="0"/>
              </a:rPr>
              <a:t> health.</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Full “virtual” psychiatric evaluations on patients often within days of the initial consultation </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Able to provide appropriate and timely follow up and therapy referral options.</a:t>
            </a:r>
          </a:p>
          <a:p>
            <a:pPr marL="342900" indent="-342900">
              <a:buFont typeface="Arial" panose="020B0604020202020204" pitchFamily="34" charset="0"/>
              <a:buChar char="•"/>
            </a:pPr>
            <a:endParaRPr lang="en-US" dirty="0"/>
          </a:p>
        </p:txBody>
      </p:sp>
      <p:sp>
        <p:nvSpPr>
          <p:cNvPr id="5" name="TextBox 8"/>
          <p:cNvSpPr txBox="1"/>
          <p:nvPr/>
        </p:nvSpPr>
        <p:spPr>
          <a:xfrm>
            <a:off x="158824" y="295206"/>
            <a:ext cx="10559976" cy="615549"/>
          </a:xfrm>
          <a:prstGeom prst="rect">
            <a:avLst/>
          </a:prstGeom>
          <a:solidFill>
            <a:srgbClr val="3A0E7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err="1"/>
              <a:t>Telemental</a:t>
            </a:r>
            <a:r>
              <a:rPr lang="en-US" dirty="0"/>
              <a:t> Healthcare in Primary Care- Upstate</a:t>
            </a:r>
          </a:p>
        </p:txBody>
      </p:sp>
    </p:spTree>
    <p:extLst>
      <p:ext uri="{BB962C8B-B14F-4D97-AF65-F5344CB8AC3E}">
        <p14:creationId xmlns:p14="http://schemas.microsoft.com/office/powerpoint/2010/main" val="19859249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343239" y="1031816"/>
            <a:ext cx="11429661" cy="5004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PATIENTS</a:t>
            </a:r>
          </a:p>
          <a:p>
            <a:pPr marL="342900" indent="-342900">
              <a:buFont typeface="Arial" panose="020B0604020202020204" pitchFamily="34" charset="0"/>
              <a:buChar char="•"/>
            </a:pPr>
            <a:r>
              <a:rPr lang="en-US" sz="2800" dirty="0" err="1">
                <a:latin typeface="Calibri" panose="020F0502020204030204" pitchFamily="34" charset="0"/>
                <a:cs typeface="Calibri" panose="020F0502020204030204" pitchFamily="34" charset="0"/>
              </a:rPr>
              <a:t>Telemental</a:t>
            </a:r>
            <a:r>
              <a:rPr lang="en-US" sz="2800" dirty="0">
                <a:latin typeface="Calibri" panose="020F0502020204030204" pitchFamily="34" charset="0"/>
                <a:cs typeface="Calibri" panose="020F0502020204030204" pitchFamily="34" charset="0"/>
              </a:rPr>
              <a:t> health was received initially as “better than nothing” but rapidly became “the new norm.” </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Access to mental health rapidly improved. Catchment area expanded allowing us to see clients we’d usually have to refer on to other providers.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Extremely convenient for families worried about their health and wellbeing</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Cut down on significant commutes from patients located in remote areas.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Telephonic or mixed-media devices improved access for patients with poor internet connections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Able to meet additional family members (and lots of pets)</a:t>
            </a:r>
          </a:p>
        </p:txBody>
      </p:sp>
      <p:sp>
        <p:nvSpPr>
          <p:cNvPr id="6" name="TextBox 8"/>
          <p:cNvSpPr txBox="1"/>
          <p:nvPr/>
        </p:nvSpPr>
        <p:spPr>
          <a:xfrm>
            <a:off x="158824" y="295206"/>
            <a:ext cx="10559976" cy="615549"/>
          </a:xfrm>
          <a:prstGeom prst="rect">
            <a:avLst/>
          </a:prstGeom>
          <a:solidFill>
            <a:srgbClr val="3A0E7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err="1"/>
              <a:t>Telemental</a:t>
            </a:r>
            <a:r>
              <a:rPr lang="en-US" dirty="0"/>
              <a:t> Healthcare in Primary Care- Upstate</a:t>
            </a:r>
          </a:p>
        </p:txBody>
      </p:sp>
    </p:spTree>
    <p:extLst>
      <p:ext uri="{BB962C8B-B14F-4D97-AF65-F5344CB8AC3E}">
        <p14:creationId xmlns:p14="http://schemas.microsoft.com/office/powerpoint/2010/main" val="181129605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1" name="Group 5"/>
          <p:cNvGrpSpPr/>
          <p:nvPr/>
        </p:nvGrpSpPr>
        <p:grpSpPr>
          <a:xfrm>
            <a:off x="245704" y="361857"/>
            <a:ext cx="7719946" cy="667879"/>
            <a:chOff x="0" y="0"/>
            <a:chExt cx="7719945" cy="667878"/>
          </a:xfrm>
        </p:grpSpPr>
        <p:sp>
          <p:nvSpPr>
            <p:cNvPr id="709" name="Rectangle 7"/>
            <p:cNvSpPr/>
            <p:nvPr/>
          </p:nvSpPr>
          <p:spPr>
            <a:xfrm>
              <a:off x="0" y="0"/>
              <a:ext cx="7719945" cy="667878"/>
            </a:xfrm>
            <a:prstGeom prst="rect">
              <a:avLst/>
            </a:prstGeom>
            <a:solidFill>
              <a:srgbClr val="3A0E79"/>
            </a:solidFill>
            <a:ln w="12700" cap="flat">
              <a:noFill/>
              <a:miter lim="400000"/>
            </a:ln>
            <a:effectLst/>
          </p:spPr>
          <p:txBody>
            <a:bodyPr wrap="square" lIns="45719" tIns="45719" rIns="45719" bIns="45719" numCol="1" anchor="ctr">
              <a:noAutofit/>
            </a:bodyPr>
            <a:lstStyle/>
            <a:p>
              <a:pPr algn="ctr" defTabSz="914400">
                <a:defRPr>
                  <a:solidFill>
                    <a:srgbClr val="FFFFFF"/>
                  </a:solidFill>
                </a:defRPr>
              </a:pPr>
              <a:endParaRPr/>
            </a:p>
          </p:txBody>
        </p:sp>
        <p:sp>
          <p:nvSpPr>
            <p:cNvPr id="710" name="TextBox 8"/>
            <p:cNvSpPr txBox="1"/>
            <p:nvPr/>
          </p:nvSpPr>
          <p:spPr>
            <a:xfrm>
              <a:off x="90921" y="38614"/>
              <a:ext cx="7193725" cy="615550"/>
            </a:xfrm>
            <a:prstGeom prst="rect">
              <a:avLst/>
            </a:prstGeom>
            <a:solidFill>
              <a:srgbClr val="3A0E7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a:t>Project TEACH Regional Providers</a:t>
              </a:r>
              <a:endParaRPr dirty="0"/>
            </a:p>
          </p:txBody>
        </p:sp>
      </p:grpSp>
      <p:pic>
        <p:nvPicPr>
          <p:cNvPr id="6" name="Picture 2" descr="Picture 2"/>
          <p:cNvPicPr>
            <a:picLocks noChangeAspect="1"/>
          </p:cNvPicPr>
          <p:nvPr/>
        </p:nvPicPr>
        <p:blipFill rotWithShape="1">
          <a:blip r:embed="rId2"/>
          <a:srcRect t="64186" r="45365"/>
          <a:stretch/>
        </p:blipFill>
        <p:spPr>
          <a:xfrm>
            <a:off x="0" y="2235200"/>
            <a:ext cx="5438064" cy="2781300"/>
          </a:xfrm>
          <a:prstGeom prst="rect">
            <a:avLst/>
          </a:prstGeom>
          <a:ln w="12700">
            <a:miter lim="400000"/>
          </a:ln>
        </p:spPr>
      </p:pic>
      <p:grpSp>
        <p:nvGrpSpPr>
          <p:cNvPr id="3" name="Group 2"/>
          <p:cNvGrpSpPr/>
          <p:nvPr/>
        </p:nvGrpSpPr>
        <p:grpSpPr>
          <a:xfrm>
            <a:off x="5180741" y="1054636"/>
            <a:ext cx="6359975" cy="4965164"/>
            <a:chOff x="5180741" y="1054636"/>
            <a:chExt cx="6359975" cy="4965164"/>
          </a:xfrm>
        </p:grpSpPr>
        <p:pic>
          <p:nvPicPr>
            <p:cNvPr id="708" name="Picture 2" descr="Picture 2"/>
            <p:cNvPicPr>
              <a:picLocks noChangeAspect="1"/>
            </p:cNvPicPr>
            <p:nvPr/>
          </p:nvPicPr>
          <p:blipFill>
            <a:blip r:embed="rId2"/>
            <a:stretch>
              <a:fillRect/>
            </a:stretch>
          </p:blipFill>
          <p:spPr>
            <a:xfrm>
              <a:off x="5180741" y="1054636"/>
              <a:ext cx="6359975" cy="4962210"/>
            </a:xfrm>
            <a:prstGeom prst="rect">
              <a:avLst/>
            </a:prstGeom>
            <a:ln w="12700">
              <a:miter lim="400000"/>
            </a:ln>
          </p:spPr>
        </p:pic>
        <p:sp>
          <p:nvSpPr>
            <p:cNvPr id="2" name="Rectangle 1"/>
            <p:cNvSpPr/>
            <p:nvPr/>
          </p:nvSpPr>
          <p:spPr>
            <a:xfrm>
              <a:off x="5180741" y="4267200"/>
              <a:ext cx="3467959"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826001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368639" y="1374716"/>
            <a:ext cx="11074061" cy="4022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AREAS TO IMPROVE </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Hard to replace the “in-person experience” for diagnostic interviews. </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The camera does not translate subtle things well (gaze maintenance, etc.)</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Technology seems “almost there” for secure and reliable videoconferencing. </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Rural internet connections are spotty at times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Hope to continue with </a:t>
            </a:r>
            <a:r>
              <a:rPr lang="en-US" sz="2800" dirty="0" err="1">
                <a:latin typeface="Calibri" panose="020F0502020204030204" pitchFamily="34" charset="0"/>
                <a:cs typeface="Calibri" panose="020F0502020204030204" pitchFamily="34" charset="0"/>
              </a:rPr>
              <a:t>telemental</a:t>
            </a:r>
            <a:r>
              <a:rPr lang="en-US" sz="2800" dirty="0">
                <a:latin typeface="Calibri" panose="020F0502020204030204" pitchFamily="34" charset="0"/>
                <a:cs typeface="Calibri" panose="020F0502020204030204" pitchFamily="34" charset="0"/>
              </a:rPr>
              <a:t> health after pandemic due to the advantages</a:t>
            </a:r>
          </a:p>
        </p:txBody>
      </p:sp>
      <p:sp>
        <p:nvSpPr>
          <p:cNvPr id="6" name="TextBox 8"/>
          <p:cNvSpPr txBox="1"/>
          <p:nvPr/>
        </p:nvSpPr>
        <p:spPr>
          <a:xfrm>
            <a:off x="158824" y="295206"/>
            <a:ext cx="10559976" cy="615549"/>
          </a:xfrm>
          <a:prstGeom prst="rect">
            <a:avLst/>
          </a:prstGeom>
          <a:solidFill>
            <a:srgbClr val="3A0E7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err="1"/>
              <a:t>Telemental</a:t>
            </a:r>
            <a:r>
              <a:rPr lang="en-US" dirty="0"/>
              <a:t> Healthcare in Primary Care- Upstate</a:t>
            </a:r>
          </a:p>
        </p:txBody>
      </p:sp>
    </p:spTree>
    <p:extLst>
      <p:ext uri="{BB962C8B-B14F-4D97-AF65-F5344CB8AC3E}">
        <p14:creationId xmlns:p14="http://schemas.microsoft.com/office/powerpoint/2010/main" val="36022437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5701"/>
          <a:stretch/>
        </p:blipFill>
        <p:spPr>
          <a:xfrm>
            <a:off x="-5499" y="0"/>
            <a:ext cx="12202998" cy="6858000"/>
          </a:xfrm>
          <a:prstGeom prst="rect">
            <a:avLst/>
          </a:prstGeom>
        </p:spPr>
      </p:pic>
      <p:sp>
        <p:nvSpPr>
          <p:cNvPr id="3" name="Rectangle 2"/>
          <p:cNvSpPr/>
          <p:nvPr/>
        </p:nvSpPr>
        <p:spPr>
          <a:xfrm>
            <a:off x="-8249" y="-26351"/>
            <a:ext cx="12208497" cy="6871651"/>
          </a:xfrm>
          <a:prstGeom prst="rect">
            <a:avLst/>
          </a:prstGeom>
          <a:solidFill>
            <a:srgbClr val="00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937497" y="5286737"/>
            <a:ext cx="6085002" cy="205440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ea typeface="Helvetica Regular" charset="0"/>
                <a:cs typeface="Arial" panose="020B0604020202020204" pitchFamily="34" charset="0"/>
              </a:rPr>
              <a:t>Phyllis Kaufman, JD</a:t>
            </a:r>
          </a:p>
          <a:p>
            <a:pPr algn="ctr"/>
            <a:r>
              <a:rPr lang="en-US" sz="1200" b="1" dirty="0">
                <a:solidFill>
                  <a:schemeClr val="bg1"/>
                </a:solidFill>
                <a:latin typeface="Arial" panose="020B0604020202020204" pitchFamily="34" charset="0"/>
                <a:ea typeface="Helvetica Regular" charset="0"/>
                <a:cs typeface="Arial" panose="020B0604020202020204" pitchFamily="34" charset="0"/>
              </a:rPr>
              <a:t>Senior Project Manager, Project TEACH</a:t>
            </a:r>
          </a:p>
          <a:p>
            <a:pPr algn="ctr"/>
            <a:r>
              <a:rPr lang="en-US" sz="1200" b="1" dirty="0">
                <a:solidFill>
                  <a:schemeClr val="bg1"/>
                </a:solidFill>
                <a:latin typeface="Arial" panose="020B0604020202020204" pitchFamily="34" charset="0"/>
                <a:ea typeface="Helvetica Regular" charset="0"/>
                <a:cs typeface="Arial" panose="020B0604020202020204" pitchFamily="34" charset="0"/>
                <a:hlinkClick r:id="rId4"/>
              </a:rPr>
              <a:t>pkaufman2@mgh.harvard.edu</a:t>
            </a:r>
            <a:endParaRPr lang="en-US" sz="1200" b="1" dirty="0">
              <a:solidFill>
                <a:schemeClr val="bg1"/>
              </a:solidFill>
              <a:latin typeface="Arial" panose="020B0604020202020204" pitchFamily="34" charset="0"/>
              <a:ea typeface="Helvetica Regular" charset="0"/>
              <a:cs typeface="Arial" panose="020B0604020202020204" pitchFamily="34" charset="0"/>
            </a:endParaRPr>
          </a:p>
          <a:p>
            <a:pPr algn="ctr"/>
            <a:endParaRPr lang="en-US" sz="1050" b="1" dirty="0">
              <a:solidFill>
                <a:schemeClr val="bg1"/>
              </a:solidFill>
              <a:latin typeface="Arial" panose="020B0604020202020204" pitchFamily="34" charset="0"/>
              <a:ea typeface="Helvetica Regular" charset="0"/>
              <a:cs typeface="Arial" panose="020B0604020202020204" pitchFamily="34" charset="0"/>
            </a:endParaRPr>
          </a:p>
          <a:p>
            <a:pPr algn="ctr"/>
            <a:endParaRPr lang="en-US" sz="1050" b="1" dirty="0">
              <a:solidFill>
                <a:schemeClr val="bg1"/>
              </a:solidFill>
              <a:latin typeface="Arial" panose="020B0604020202020204" pitchFamily="34" charset="0"/>
              <a:ea typeface="Helvetica Regular" charset="0"/>
              <a:cs typeface="Arial" panose="020B0604020202020204" pitchFamily="34" charset="0"/>
            </a:endParaRPr>
          </a:p>
          <a:p>
            <a:pPr algn="ctr"/>
            <a:r>
              <a:rPr lang="en-US" sz="2000" b="1" dirty="0">
                <a:solidFill>
                  <a:schemeClr val="bg1"/>
                </a:solidFill>
              </a:rPr>
              <a:t>info@projectteachny.org</a:t>
            </a:r>
          </a:p>
          <a:p>
            <a:pPr algn="ctr"/>
            <a:r>
              <a:rPr lang="en-US" sz="2000" b="1" dirty="0">
                <a:solidFill>
                  <a:schemeClr val="bg1"/>
                </a:solidFill>
              </a:rPr>
              <a:t>projectteachny.org</a:t>
            </a:r>
          </a:p>
          <a:p>
            <a:pPr algn="ctr"/>
            <a:endParaRPr lang="en-US" sz="2000" b="1" dirty="0">
              <a:solidFill>
                <a:schemeClr val="bg1"/>
              </a:solidFill>
              <a:latin typeface="Arial" panose="020B0604020202020204" pitchFamily="34" charset="0"/>
              <a:ea typeface="Helvetica Regular" charset="0"/>
              <a:cs typeface="Arial" panose="020B0604020202020204" pitchFamily="34" charset="0"/>
            </a:endParaRPr>
          </a:p>
          <a:p>
            <a:pPr algn="ctr"/>
            <a:endParaRPr lang="en-US" sz="1050" b="1" dirty="0">
              <a:solidFill>
                <a:schemeClr val="bg1"/>
              </a:solidFill>
              <a:latin typeface="Arial" panose="020B0604020202020204" pitchFamily="34" charset="0"/>
              <a:ea typeface="Helvetica Regular" charset="0"/>
              <a:cs typeface="Arial" panose="020B0604020202020204" pitchFamily="34" charset="0"/>
            </a:endParaRPr>
          </a:p>
        </p:txBody>
      </p:sp>
      <p:sp>
        <p:nvSpPr>
          <p:cNvPr id="4" name="Rectangle 3"/>
          <p:cNvSpPr/>
          <p:nvPr/>
        </p:nvSpPr>
        <p:spPr>
          <a:xfrm>
            <a:off x="0" y="-2"/>
            <a:ext cx="3919948" cy="144866"/>
          </a:xfrm>
          <a:prstGeom prst="rect">
            <a:avLst/>
          </a:prstGeom>
          <a:solidFill>
            <a:srgbClr val="391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91378"/>
              </a:solidFill>
            </a:endParaRPr>
          </a:p>
        </p:txBody>
      </p:sp>
      <p:sp>
        <p:nvSpPr>
          <p:cNvPr id="5" name="Rectangle 4"/>
          <p:cNvSpPr/>
          <p:nvPr/>
        </p:nvSpPr>
        <p:spPr>
          <a:xfrm>
            <a:off x="4151958" y="-4"/>
            <a:ext cx="3900222" cy="144868"/>
          </a:xfrm>
          <a:prstGeom prst="rect">
            <a:avLst/>
          </a:prstGeom>
          <a:solidFill>
            <a:srgbClr val="049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84190" y="0"/>
            <a:ext cx="3907809" cy="144864"/>
          </a:xfrm>
          <a:prstGeom prst="rect">
            <a:avLst/>
          </a:prstGeom>
          <a:solidFill>
            <a:srgbClr val="7B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p:cNvSpPr txBox="1">
            <a:spLocks/>
          </p:cNvSpPr>
          <p:nvPr/>
        </p:nvSpPr>
        <p:spPr>
          <a:xfrm>
            <a:off x="-127000" y="72430"/>
            <a:ext cx="12213996" cy="3209637"/>
          </a:xfrm>
          <a:prstGeom prst="rect">
            <a:avLst/>
          </a:prstGeom>
        </p:spPr>
        <p:txBody>
          <a:bodyPr>
            <a:noAutofit/>
          </a:bodyPr>
          <a:lstStyle>
            <a:lvl1pPr algn="ctr" defTabSz="914400" rtl="0" eaLnBrk="1" latinLnBrk="0" hangingPunct="1">
              <a:lnSpc>
                <a:spcPct val="90000"/>
              </a:lnSpc>
              <a:spcBef>
                <a:spcPct val="0"/>
              </a:spcBef>
              <a:buNone/>
              <a:defRPr sz="4400" b="0" i="0" kern="1200">
                <a:solidFill>
                  <a:schemeClr val="tx1"/>
                </a:solidFill>
                <a:latin typeface="Helvetica Light" charset="0"/>
                <a:ea typeface="Helvetica Light" charset="0"/>
                <a:cs typeface="Helvetica Light" charset="0"/>
              </a:defRPr>
            </a:lvl1pPr>
          </a:lstStyle>
          <a:p>
            <a:r>
              <a:rPr lang="en-US" sz="16700" dirty="0">
                <a:solidFill>
                  <a:schemeClr val="bg1">
                    <a:alpha val="44000"/>
                  </a:schemeClr>
                </a:solidFill>
                <a:latin typeface="Helvetica Regular" charset="0"/>
                <a:ea typeface="Helvetica Regular" charset="0"/>
                <a:cs typeface="Helvetica Regular" charset="0"/>
              </a:rPr>
              <a:t>Thank You</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2197" y="3777913"/>
            <a:ext cx="4828194" cy="932908"/>
          </a:xfrm>
          <a:prstGeom prst="rect">
            <a:avLst/>
          </a:prstGeom>
        </p:spPr>
      </p:pic>
    </p:spTree>
    <p:extLst>
      <p:ext uri="{BB962C8B-B14F-4D97-AF65-F5344CB8AC3E}">
        <p14:creationId xmlns:p14="http://schemas.microsoft.com/office/powerpoint/2010/main" val="4203088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8" descr="Picture 18"/>
          <p:cNvPicPr>
            <a:picLocks noChangeAspect="1"/>
          </p:cNvPicPr>
          <p:nvPr/>
        </p:nvPicPr>
        <p:blipFill>
          <a:blip r:embed="rId2"/>
          <a:stretch>
            <a:fillRect/>
          </a:stretch>
        </p:blipFill>
        <p:spPr>
          <a:xfrm>
            <a:off x="467986" y="6290292"/>
            <a:ext cx="2068499" cy="519718"/>
          </a:xfrm>
          <a:prstGeom prst="rect">
            <a:avLst/>
          </a:prstGeom>
          <a:ln w="12700">
            <a:miter lim="400000"/>
          </a:ln>
        </p:spPr>
      </p:pic>
      <p:pic>
        <p:nvPicPr>
          <p:cNvPr id="8" name="Picture 14" descr="Picture 14"/>
          <p:cNvPicPr>
            <a:picLocks noChangeAspect="1"/>
          </p:cNvPicPr>
          <p:nvPr/>
        </p:nvPicPr>
        <p:blipFill>
          <a:blip r:embed="rId3"/>
          <a:stretch>
            <a:fillRect/>
          </a:stretch>
        </p:blipFill>
        <p:spPr>
          <a:xfrm>
            <a:off x="433008" y="6292562"/>
            <a:ext cx="2103478" cy="528505"/>
          </a:xfrm>
          <a:prstGeom prst="rect">
            <a:avLst/>
          </a:prstGeom>
          <a:ln w="12700">
            <a:miter lim="400000"/>
          </a:ln>
        </p:spPr>
      </p:pic>
      <p:grpSp>
        <p:nvGrpSpPr>
          <p:cNvPr id="9" name="Group 5"/>
          <p:cNvGrpSpPr/>
          <p:nvPr/>
        </p:nvGrpSpPr>
        <p:grpSpPr>
          <a:xfrm>
            <a:off x="88900" y="264809"/>
            <a:ext cx="7719946" cy="667879"/>
            <a:chOff x="0" y="0"/>
            <a:chExt cx="7719945" cy="667878"/>
          </a:xfrm>
        </p:grpSpPr>
        <p:sp>
          <p:nvSpPr>
            <p:cNvPr id="10" name="Rectangle 7"/>
            <p:cNvSpPr/>
            <p:nvPr/>
          </p:nvSpPr>
          <p:spPr>
            <a:xfrm>
              <a:off x="0" y="0"/>
              <a:ext cx="7719945" cy="667878"/>
            </a:xfrm>
            <a:prstGeom prst="rect">
              <a:avLst/>
            </a:prstGeom>
            <a:solidFill>
              <a:srgbClr val="3A0E79"/>
            </a:solidFill>
            <a:ln w="12700" cap="flat">
              <a:noFill/>
              <a:miter lim="400000"/>
            </a:ln>
            <a:effectLst/>
          </p:spPr>
          <p:txBody>
            <a:bodyPr wrap="square" lIns="45719" tIns="45719" rIns="45719" bIns="45719" numCol="1" anchor="ctr">
              <a:noAutofit/>
            </a:bodyPr>
            <a:lstStyle/>
            <a:p>
              <a:pPr algn="ctr" defTabSz="914400">
                <a:defRPr>
                  <a:solidFill>
                    <a:srgbClr val="FFFFFF"/>
                  </a:solidFill>
                </a:defRPr>
              </a:pPr>
              <a:endParaRPr/>
            </a:p>
          </p:txBody>
        </p:sp>
        <p:sp>
          <p:nvSpPr>
            <p:cNvPr id="11" name="TextBox 8"/>
            <p:cNvSpPr txBox="1"/>
            <p:nvPr/>
          </p:nvSpPr>
          <p:spPr>
            <a:xfrm>
              <a:off x="90921" y="38614"/>
              <a:ext cx="7193725" cy="615550"/>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a:t>Disclosures</a:t>
              </a:r>
              <a:endParaRPr dirty="0"/>
            </a:p>
          </p:txBody>
        </p:sp>
      </p:grpSp>
      <p:sp>
        <p:nvSpPr>
          <p:cNvPr id="2" name="Rectangle 1"/>
          <p:cNvSpPr/>
          <p:nvPr/>
        </p:nvSpPr>
        <p:spPr>
          <a:xfrm>
            <a:off x="2880816" y="3502325"/>
            <a:ext cx="6720383" cy="461665"/>
          </a:xfrm>
          <a:prstGeom prst="rect">
            <a:avLst/>
          </a:prstGeom>
        </p:spPr>
        <p:txBody>
          <a:bodyPr wrap="square">
            <a:spAutoFit/>
          </a:bodyPr>
          <a:lstStyle/>
          <a:p>
            <a:r>
              <a:rPr lang="en-US" sz="2400" b="0" i="0" dirty="0">
                <a:solidFill>
                  <a:srgbClr val="201F1E"/>
                </a:solidFill>
                <a:effectLst/>
                <a:latin typeface="Arial" panose="020B0604020202020204" pitchFamily="34" charset="0"/>
                <a:cs typeface="Arial" panose="020B0604020202020204" pitchFamily="34" charset="0"/>
              </a:rPr>
              <a:t>None of the presenters have any disclosures.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397519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TextBox 3"/>
          <p:cNvSpPr txBox="1"/>
          <p:nvPr/>
        </p:nvSpPr>
        <p:spPr>
          <a:xfrm>
            <a:off x="368639" y="1374716"/>
            <a:ext cx="7597014" cy="4642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endParaRPr dirty="0"/>
          </a:p>
        </p:txBody>
      </p:sp>
      <p:grpSp>
        <p:nvGrpSpPr>
          <p:cNvPr id="714" name="Group 5"/>
          <p:cNvGrpSpPr/>
          <p:nvPr/>
        </p:nvGrpSpPr>
        <p:grpSpPr>
          <a:xfrm>
            <a:off x="245703" y="361855"/>
            <a:ext cx="10944151" cy="667881"/>
            <a:chOff x="0" y="-1"/>
            <a:chExt cx="7719947" cy="667880"/>
          </a:xfrm>
        </p:grpSpPr>
        <p:sp>
          <p:nvSpPr>
            <p:cNvPr id="712" name="Rectangle 7"/>
            <p:cNvSpPr/>
            <p:nvPr/>
          </p:nvSpPr>
          <p:spPr>
            <a:xfrm>
              <a:off x="0" y="-1"/>
              <a:ext cx="7719947" cy="667880"/>
            </a:xfrm>
            <a:prstGeom prst="rect">
              <a:avLst/>
            </a:prstGeom>
            <a:solidFill>
              <a:srgbClr val="3A0E79"/>
            </a:solidFill>
            <a:ln w="12700" cap="flat">
              <a:noFill/>
              <a:miter lim="400000"/>
            </a:ln>
            <a:effectLst/>
          </p:spPr>
          <p:txBody>
            <a:bodyPr wrap="square" lIns="45718" tIns="45718" rIns="45718" bIns="45718" numCol="1" anchor="ctr">
              <a:noAutofit/>
            </a:bodyPr>
            <a:lstStyle/>
            <a:p>
              <a:pPr algn="ctr" defTabSz="914400">
                <a:defRPr>
                  <a:solidFill>
                    <a:srgbClr val="FFFFFF"/>
                  </a:solidFill>
                </a:defRPr>
              </a:pPr>
              <a:endParaRPr/>
            </a:p>
          </p:txBody>
        </p:sp>
        <p:sp>
          <p:nvSpPr>
            <p:cNvPr id="713" name="TextBox 8"/>
            <p:cNvSpPr txBox="1"/>
            <p:nvPr/>
          </p:nvSpPr>
          <p:spPr>
            <a:xfrm>
              <a:off x="90920" y="38614"/>
              <a:ext cx="7193728" cy="615548"/>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a:t>Telemedicine in Primary care – Current Environment</a:t>
              </a:r>
              <a:endParaRPr dirty="0"/>
            </a:p>
          </p:txBody>
        </p:sp>
      </p:grpSp>
      <p:sp>
        <p:nvSpPr>
          <p:cNvPr id="7" name="TextBox 6">
            <a:extLst>
              <a:ext uri="{FF2B5EF4-FFF2-40B4-BE49-F238E27FC236}">
                <a16:creationId xmlns:a16="http://schemas.microsoft.com/office/drawing/2014/main" id="{4AA66ED5-886C-48FF-80FE-0D506617D8B6}"/>
              </a:ext>
            </a:extLst>
          </p:cNvPr>
          <p:cNvSpPr txBox="1"/>
          <p:nvPr/>
        </p:nvSpPr>
        <p:spPr>
          <a:xfrm>
            <a:off x="603393" y="1360999"/>
            <a:ext cx="10680362"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latin typeface="Cambria" panose="02040503050406030204" pitchFamily="18" charset="0"/>
                <a:ea typeface="MS Mincho" panose="02020609040205080304" pitchFamily="49" charset="-128"/>
                <a:cs typeface="Times New Roman" panose="02020603050405020304" pitchFamily="18" charset="0"/>
              </a:rPr>
              <a:t>Doc in the Box – no patient physician history</a:t>
            </a:r>
          </a:p>
          <a:p>
            <a:endParaRPr lang="en-US" sz="2800" dirty="0">
              <a:latin typeface="Cambria" panose="02040503050406030204" pitchFamily="18" charset="0"/>
              <a:ea typeface="MS Mincho" panose="02020609040205080304" pitchFamily="49" charset="-128"/>
              <a:cs typeface="Times New Roman" panose="02020603050405020304" pitchFamily="18" charset="0"/>
            </a:endParaRPr>
          </a:p>
          <a:p>
            <a:r>
              <a:rPr lang="en-US" sz="2800" dirty="0">
                <a:latin typeface="Cambria" panose="02040503050406030204" pitchFamily="18" charset="0"/>
                <a:ea typeface="MS Mincho" panose="02020609040205080304" pitchFamily="49" charset="-128"/>
                <a:cs typeface="Times New Roman" panose="02020603050405020304" pitchFamily="18" charset="0"/>
              </a:rPr>
              <a:t>Variations</a:t>
            </a:r>
          </a:p>
          <a:p>
            <a:r>
              <a:rPr lang="en-US" sz="2800" dirty="0">
                <a:latin typeface="Cambria" panose="02040503050406030204" pitchFamily="18" charset="0"/>
                <a:ea typeface="MS Mincho" panose="02020609040205080304" pitchFamily="49" charset="-128"/>
                <a:cs typeface="Times New Roman" panose="02020603050405020304" pitchFamily="18" charset="0"/>
              </a:rPr>
              <a:t>	Telephone calls (historically not paid)</a:t>
            </a:r>
          </a:p>
          <a:p>
            <a:r>
              <a:rPr lang="en-US" sz="2800" dirty="0">
                <a:latin typeface="Cambria" panose="02040503050406030204" pitchFamily="18" charset="0"/>
                <a:ea typeface="MS Mincho" panose="02020609040205080304" pitchFamily="49" charset="-128"/>
                <a:cs typeface="Times New Roman" panose="02020603050405020304" pitchFamily="18" charset="0"/>
              </a:rPr>
              <a:t>	E-mails (HIPAA concerns)</a:t>
            </a:r>
          </a:p>
          <a:p>
            <a:r>
              <a:rPr lang="en-US" sz="2800" dirty="0">
                <a:latin typeface="Cambria" panose="02040503050406030204" pitchFamily="18" charset="0"/>
                <a:ea typeface="MS Mincho" panose="02020609040205080304" pitchFamily="49" charset="-128"/>
                <a:cs typeface="Times New Roman" panose="02020603050405020304" pitchFamily="18" charset="0"/>
              </a:rPr>
              <a:t>	Telemedicine Visits</a:t>
            </a:r>
          </a:p>
          <a:p>
            <a:pPr lvl="1"/>
            <a:r>
              <a:rPr lang="en-US" sz="2800" dirty="0">
                <a:latin typeface="Cambria" panose="02040503050406030204" pitchFamily="18" charset="0"/>
                <a:ea typeface="MS Mincho" panose="02020609040205080304" pitchFamily="49" charset="-128"/>
                <a:cs typeface="Times New Roman" panose="02020603050405020304" pitchFamily="18" charset="0"/>
              </a:rPr>
              <a:t>Synchronous (secure platforms, Zoom, EMR embedded (not Facetime, Skype, etc)</a:t>
            </a:r>
          </a:p>
          <a:p>
            <a:r>
              <a:rPr lang="en-US" sz="2800" dirty="0">
                <a:latin typeface="Cambria" panose="02040503050406030204" pitchFamily="18" charset="0"/>
                <a:ea typeface="MS Mincho" panose="02020609040205080304" pitchFamily="49" charset="-128"/>
                <a:cs typeface="Times New Roman" panose="02020603050405020304" pitchFamily="18" charset="0"/>
              </a:rPr>
              <a:t>	Asynchronous (secure text messaging or emails – e.g. - </a:t>
            </a:r>
            <a:r>
              <a:rPr lang="en-US" sz="2800" dirty="0" err="1">
                <a:latin typeface="Cambria" panose="02040503050406030204" pitchFamily="18" charset="0"/>
                <a:ea typeface="MS Mincho" panose="02020609040205080304" pitchFamily="49" charset="-128"/>
                <a:cs typeface="Times New Roman" panose="02020603050405020304" pitchFamily="18" charset="0"/>
              </a:rPr>
              <a:t>pingMD</a:t>
            </a:r>
            <a:r>
              <a:rPr lang="en-US" sz="2800" dirty="0">
                <a:latin typeface="Cambria" panose="02040503050406030204" pitchFamily="18" charset="0"/>
                <a:ea typeface="MS Mincho" panose="02020609040205080304" pitchFamily="49" charset="-128"/>
                <a:cs typeface="Times New Roman" panose="02020603050405020304" pitchFamily="18" charset="0"/>
              </a:rPr>
              <a:t>)</a:t>
            </a:r>
          </a:p>
          <a:p>
            <a:pPr marL="0" marR="0">
              <a:spcBef>
                <a:spcPts val="0"/>
              </a:spcBef>
              <a:spcAft>
                <a:spcPts val="0"/>
              </a:spcAft>
            </a:pPr>
            <a:endParaRPr lang="en-US" dirty="0">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6683869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TextBox 3"/>
          <p:cNvSpPr txBox="1"/>
          <p:nvPr/>
        </p:nvSpPr>
        <p:spPr>
          <a:xfrm>
            <a:off x="368639" y="1374716"/>
            <a:ext cx="7597014" cy="4642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endParaRPr dirty="0"/>
          </a:p>
        </p:txBody>
      </p:sp>
      <p:grpSp>
        <p:nvGrpSpPr>
          <p:cNvPr id="714" name="Group 5"/>
          <p:cNvGrpSpPr/>
          <p:nvPr/>
        </p:nvGrpSpPr>
        <p:grpSpPr>
          <a:xfrm>
            <a:off x="245703" y="361855"/>
            <a:ext cx="10944151" cy="667881"/>
            <a:chOff x="0" y="-1"/>
            <a:chExt cx="7719947" cy="667880"/>
          </a:xfrm>
        </p:grpSpPr>
        <p:sp>
          <p:nvSpPr>
            <p:cNvPr id="712" name="Rectangle 7"/>
            <p:cNvSpPr/>
            <p:nvPr/>
          </p:nvSpPr>
          <p:spPr>
            <a:xfrm>
              <a:off x="0" y="-1"/>
              <a:ext cx="7719947" cy="667880"/>
            </a:xfrm>
            <a:prstGeom prst="rect">
              <a:avLst/>
            </a:prstGeom>
            <a:solidFill>
              <a:srgbClr val="3A0E79"/>
            </a:solidFill>
            <a:ln w="12700" cap="flat">
              <a:noFill/>
              <a:miter lim="400000"/>
            </a:ln>
            <a:effectLst/>
          </p:spPr>
          <p:txBody>
            <a:bodyPr wrap="square" lIns="45718" tIns="45718" rIns="45718" bIns="45718" numCol="1" anchor="ctr">
              <a:noAutofit/>
            </a:bodyPr>
            <a:lstStyle/>
            <a:p>
              <a:pPr algn="ctr" defTabSz="914400">
                <a:defRPr>
                  <a:solidFill>
                    <a:srgbClr val="FFFFFF"/>
                  </a:solidFill>
                </a:defRPr>
              </a:pPr>
              <a:endParaRPr/>
            </a:p>
          </p:txBody>
        </p:sp>
        <p:sp>
          <p:nvSpPr>
            <p:cNvPr id="713" name="TextBox 8"/>
            <p:cNvSpPr txBox="1"/>
            <p:nvPr/>
          </p:nvSpPr>
          <p:spPr>
            <a:xfrm>
              <a:off x="90920" y="38614"/>
              <a:ext cx="7193728" cy="615548"/>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a:t>Telemedicine in Primary care – Current Environment</a:t>
              </a:r>
              <a:endParaRPr dirty="0"/>
            </a:p>
          </p:txBody>
        </p:sp>
      </p:grpSp>
      <p:sp>
        <p:nvSpPr>
          <p:cNvPr id="7" name="TextBox 6">
            <a:extLst>
              <a:ext uri="{FF2B5EF4-FFF2-40B4-BE49-F238E27FC236}">
                <a16:creationId xmlns:a16="http://schemas.microsoft.com/office/drawing/2014/main" id="{4AA66ED5-886C-48FF-80FE-0D506617D8B6}"/>
              </a:ext>
            </a:extLst>
          </p:cNvPr>
          <p:cNvSpPr txBox="1"/>
          <p:nvPr/>
        </p:nvSpPr>
        <p:spPr>
          <a:xfrm>
            <a:off x="368638" y="1482909"/>
            <a:ext cx="8648361"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latin typeface="Cambria" panose="02040503050406030204" pitchFamily="18" charset="0"/>
                <a:ea typeface="MS Mincho" panose="02020609040205080304" pitchFamily="49" charset="-128"/>
                <a:cs typeface="Times New Roman" panose="02020603050405020304" pitchFamily="18" charset="0"/>
              </a:rPr>
              <a:t>Telemedicine in Primary Care – how to use it?</a:t>
            </a:r>
          </a:p>
          <a:p>
            <a:r>
              <a:rPr lang="en-US" sz="2800" dirty="0">
                <a:latin typeface="Cambria" panose="02040503050406030204" pitchFamily="18" charset="0"/>
                <a:ea typeface="MS Mincho" panose="02020609040205080304" pitchFamily="49" charset="-128"/>
                <a:cs typeface="Times New Roman" panose="02020603050405020304" pitchFamily="18" charset="0"/>
              </a:rPr>
              <a:t>	When do we need to lay on hands? </a:t>
            </a:r>
          </a:p>
          <a:p>
            <a:r>
              <a:rPr lang="en-US" sz="2800" dirty="0">
                <a:latin typeface="Cambria" panose="02040503050406030204" pitchFamily="18" charset="0"/>
                <a:ea typeface="MS Mincho" panose="02020609040205080304" pitchFamily="49" charset="-128"/>
                <a:cs typeface="Times New Roman" panose="02020603050405020304" pitchFamily="18" charset="0"/>
              </a:rPr>
              <a:t>	Can we be creative? (Amazon fiber optic otoscopes) </a:t>
            </a:r>
          </a:p>
        </p:txBody>
      </p:sp>
    </p:spTree>
    <p:extLst>
      <p:ext uri="{BB962C8B-B14F-4D97-AF65-F5344CB8AC3E}">
        <p14:creationId xmlns:p14="http://schemas.microsoft.com/office/powerpoint/2010/main" val="17199956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TextBox 3"/>
          <p:cNvSpPr txBox="1"/>
          <p:nvPr/>
        </p:nvSpPr>
        <p:spPr>
          <a:xfrm>
            <a:off x="368639" y="1374716"/>
            <a:ext cx="7597014" cy="4642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endParaRPr dirty="0"/>
          </a:p>
        </p:txBody>
      </p:sp>
      <p:grpSp>
        <p:nvGrpSpPr>
          <p:cNvPr id="714" name="Group 5"/>
          <p:cNvGrpSpPr/>
          <p:nvPr/>
        </p:nvGrpSpPr>
        <p:grpSpPr>
          <a:xfrm>
            <a:off x="245704" y="361855"/>
            <a:ext cx="11105787" cy="667881"/>
            <a:chOff x="0" y="-1"/>
            <a:chExt cx="7719947" cy="667880"/>
          </a:xfrm>
        </p:grpSpPr>
        <p:sp>
          <p:nvSpPr>
            <p:cNvPr id="712" name="Rectangle 7"/>
            <p:cNvSpPr/>
            <p:nvPr/>
          </p:nvSpPr>
          <p:spPr>
            <a:xfrm>
              <a:off x="0" y="-1"/>
              <a:ext cx="7719947" cy="667880"/>
            </a:xfrm>
            <a:prstGeom prst="rect">
              <a:avLst/>
            </a:prstGeom>
            <a:solidFill>
              <a:srgbClr val="3A0E79"/>
            </a:solidFill>
            <a:ln w="12700" cap="flat">
              <a:noFill/>
              <a:miter lim="400000"/>
            </a:ln>
            <a:effectLst/>
          </p:spPr>
          <p:txBody>
            <a:bodyPr wrap="square" lIns="45718" tIns="45718" rIns="45718" bIns="45718" numCol="1" anchor="ctr">
              <a:noAutofit/>
            </a:bodyPr>
            <a:lstStyle/>
            <a:p>
              <a:pPr algn="ctr" defTabSz="914400">
                <a:defRPr>
                  <a:solidFill>
                    <a:srgbClr val="FFFFFF"/>
                  </a:solidFill>
                </a:defRPr>
              </a:pPr>
              <a:endParaRPr/>
            </a:p>
          </p:txBody>
        </p:sp>
        <p:sp>
          <p:nvSpPr>
            <p:cNvPr id="713" name="TextBox 8"/>
            <p:cNvSpPr txBox="1"/>
            <p:nvPr/>
          </p:nvSpPr>
          <p:spPr>
            <a:xfrm>
              <a:off x="90920" y="38614"/>
              <a:ext cx="7193728" cy="615548"/>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a:t>Telemedicine in Primary care - Benefits</a:t>
              </a:r>
              <a:endParaRPr dirty="0"/>
            </a:p>
          </p:txBody>
        </p:sp>
      </p:grpSp>
      <p:sp>
        <p:nvSpPr>
          <p:cNvPr id="7" name="TextBox 6">
            <a:extLst>
              <a:ext uri="{FF2B5EF4-FFF2-40B4-BE49-F238E27FC236}">
                <a16:creationId xmlns:a16="http://schemas.microsoft.com/office/drawing/2014/main" id="{4AA66ED5-886C-48FF-80FE-0D506617D8B6}"/>
              </a:ext>
            </a:extLst>
          </p:cNvPr>
          <p:cNvSpPr txBox="1"/>
          <p:nvPr/>
        </p:nvSpPr>
        <p:spPr>
          <a:xfrm>
            <a:off x="368638" y="1482910"/>
            <a:ext cx="9969162" cy="25237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latin typeface="Cambria" panose="02040503050406030204" pitchFamily="18" charset="0"/>
                <a:ea typeface="MS Mincho" panose="02020609040205080304" pitchFamily="49" charset="-128"/>
                <a:cs typeface="Times New Roman" panose="02020603050405020304" pitchFamily="18" charset="0"/>
              </a:rPr>
              <a:t>Positive Aspects</a:t>
            </a:r>
          </a:p>
          <a:p>
            <a:r>
              <a:rPr lang="en-US" sz="2800" dirty="0">
                <a:latin typeface="Cambria" panose="02040503050406030204" pitchFamily="18" charset="0"/>
                <a:ea typeface="MS Mincho" panose="02020609040205080304" pitchFamily="49" charset="-128"/>
                <a:cs typeface="Times New Roman" panose="02020603050405020304" pitchFamily="18" charset="0"/>
              </a:rPr>
              <a:t>	Safety – no exposure</a:t>
            </a:r>
          </a:p>
          <a:p>
            <a:r>
              <a:rPr lang="en-US" sz="2800" dirty="0">
                <a:latin typeface="Cambria" panose="02040503050406030204" pitchFamily="18" charset="0"/>
                <a:ea typeface="MS Mincho" panose="02020609040205080304" pitchFamily="49" charset="-128"/>
                <a:cs typeface="Times New Roman" panose="02020603050405020304" pitchFamily="18" charset="0"/>
              </a:rPr>
              <a:t>	Access to care - flexibility</a:t>
            </a:r>
          </a:p>
          <a:p>
            <a:r>
              <a:rPr lang="en-US" sz="2800" dirty="0">
                <a:latin typeface="Cambria" panose="02040503050406030204" pitchFamily="18" charset="0"/>
                <a:ea typeface="MS Mincho" panose="02020609040205080304" pitchFamily="49" charset="-128"/>
                <a:cs typeface="Times New Roman" panose="02020603050405020304" pitchFamily="18" charset="0"/>
              </a:rPr>
              <a:t> 	Convenience – travel time, wait time, childcare, flexibility</a:t>
            </a:r>
          </a:p>
          <a:p>
            <a:r>
              <a:rPr lang="en-US" sz="2800" dirty="0">
                <a:latin typeface="Cambria" panose="02040503050406030204" pitchFamily="18" charset="0"/>
                <a:ea typeface="MS Mincho" panose="02020609040205080304" pitchFamily="49" charset="-128"/>
                <a:cs typeface="Times New Roman" panose="02020603050405020304" pitchFamily="18" charset="0"/>
              </a:rPr>
              <a:t>	Virtual house call – can view home and family interactions </a:t>
            </a:r>
          </a:p>
          <a:p>
            <a:pPr marL="0" marR="0">
              <a:spcBef>
                <a:spcPts val="0"/>
              </a:spcBef>
              <a:spcAft>
                <a:spcPts val="0"/>
              </a:spcAft>
            </a:pP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41745497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TextBox 3"/>
          <p:cNvSpPr txBox="1"/>
          <p:nvPr/>
        </p:nvSpPr>
        <p:spPr>
          <a:xfrm>
            <a:off x="368639" y="1374716"/>
            <a:ext cx="7597014" cy="4642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endParaRPr dirty="0"/>
          </a:p>
        </p:txBody>
      </p:sp>
      <p:grpSp>
        <p:nvGrpSpPr>
          <p:cNvPr id="714" name="Group 5"/>
          <p:cNvGrpSpPr/>
          <p:nvPr/>
        </p:nvGrpSpPr>
        <p:grpSpPr>
          <a:xfrm>
            <a:off x="317483" y="348138"/>
            <a:ext cx="10714396" cy="667881"/>
            <a:chOff x="0" y="-1"/>
            <a:chExt cx="7719947" cy="667880"/>
          </a:xfrm>
        </p:grpSpPr>
        <p:sp>
          <p:nvSpPr>
            <p:cNvPr id="712" name="Rectangle 7"/>
            <p:cNvSpPr/>
            <p:nvPr/>
          </p:nvSpPr>
          <p:spPr>
            <a:xfrm>
              <a:off x="0" y="-1"/>
              <a:ext cx="7719947" cy="667880"/>
            </a:xfrm>
            <a:prstGeom prst="rect">
              <a:avLst/>
            </a:prstGeom>
            <a:solidFill>
              <a:srgbClr val="3A0E79"/>
            </a:solidFill>
            <a:ln w="12700" cap="flat">
              <a:noFill/>
              <a:miter lim="400000"/>
            </a:ln>
            <a:effectLst/>
          </p:spPr>
          <p:txBody>
            <a:bodyPr wrap="square" lIns="45718" tIns="45718" rIns="45718" bIns="45718" numCol="1" anchor="ctr">
              <a:noAutofit/>
            </a:bodyPr>
            <a:lstStyle/>
            <a:p>
              <a:pPr algn="ctr" defTabSz="914400">
                <a:defRPr>
                  <a:solidFill>
                    <a:srgbClr val="FFFFFF"/>
                  </a:solidFill>
                </a:defRPr>
              </a:pPr>
              <a:endParaRPr/>
            </a:p>
          </p:txBody>
        </p:sp>
        <p:sp>
          <p:nvSpPr>
            <p:cNvPr id="713" name="TextBox 8"/>
            <p:cNvSpPr txBox="1"/>
            <p:nvPr/>
          </p:nvSpPr>
          <p:spPr>
            <a:xfrm>
              <a:off x="90920" y="38614"/>
              <a:ext cx="7193728" cy="584770"/>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sz="3200" dirty="0"/>
                <a:t>Telemedicine in Primary care – Regulations Change</a:t>
              </a:r>
              <a:endParaRPr sz="3200" dirty="0"/>
            </a:p>
          </p:txBody>
        </p:sp>
      </p:grpSp>
      <p:sp>
        <p:nvSpPr>
          <p:cNvPr id="7" name="TextBox 6">
            <a:extLst>
              <a:ext uri="{FF2B5EF4-FFF2-40B4-BE49-F238E27FC236}">
                <a16:creationId xmlns:a16="http://schemas.microsoft.com/office/drawing/2014/main" id="{4AA66ED5-886C-48FF-80FE-0D506617D8B6}"/>
              </a:ext>
            </a:extLst>
          </p:cNvPr>
          <p:cNvSpPr txBox="1"/>
          <p:nvPr/>
        </p:nvSpPr>
        <p:spPr>
          <a:xfrm>
            <a:off x="241392" y="1477787"/>
            <a:ext cx="11112408" cy="4401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2800" dirty="0">
                <a:solidFill>
                  <a:srgbClr val="000000"/>
                </a:solidFill>
                <a:latin typeface="Cambria" panose="02040503050406030204" pitchFamily="18" charset="0"/>
                <a:ea typeface="Cambria" panose="02040503050406030204" pitchFamily="18" charset="0"/>
              </a:rPr>
              <a:t>Department of Financial Services adopts new emergency regulation requiring insurance companies to waive cost-sharing for in-network telehealth visits (</a:t>
            </a:r>
            <a:r>
              <a:rPr lang="en-US" sz="2800" u="sng" dirty="0">
                <a:solidFill>
                  <a:srgbClr val="000000"/>
                </a:solidFill>
                <a:latin typeface="Cambria" panose="02040503050406030204" pitchFamily="18" charset="0"/>
                <a:ea typeface="Cambria" panose="02040503050406030204" pitchFamily="18" charset="0"/>
                <a:hlinkClick r:id="rId2"/>
              </a:rPr>
              <a:t>https://dfs.ny.gov/reports_and_publications/press_releases/pr20203171</a:t>
            </a:r>
            <a:r>
              <a:rPr lang="en-US" sz="2800" dirty="0">
                <a:solidFill>
                  <a:srgbClr val="000000"/>
                </a:solidFill>
                <a:latin typeface="Cambria" panose="02040503050406030204" pitchFamily="18" charset="0"/>
                <a:ea typeface="Cambria" panose="02040503050406030204" pitchFamily="18" charset="0"/>
              </a:rPr>
              <a:t>)</a:t>
            </a:r>
          </a:p>
          <a:p>
            <a:pPr marL="342900" marR="0" lvl="0" indent="-342900">
              <a:spcBef>
                <a:spcPts val="0"/>
              </a:spcBef>
              <a:spcAft>
                <a:spcPts val="0"/>
              </a:spcAft>
              <a:buSzPts val="1000"/>
              <a:buFont typeface="Symbol" panose="05050102010706020507" pitchFamily="18" charset="2"/>
              <a:buChar char=""/>
              <a:tabLst>
                <a:tab pos="457200" algn="l"/>
              </a:tabLst>
            </a:pPr>
            <a:r>
              <a:rPr lang="en-US" sz="2800" dirty="0">
                <a:solidFill>
                  <a:srgbClr val="000000"/>
                </a:solidFill>
                <a:latin typeface="Cambria" panose="02040503050406030204" pitchFamily="18" charset="0"/>
                <a:ea typeface="Cambria" panose="02040503050406030204" pitchFamily="18" charset="0"/>
              </a:rPr>
              <a:t>Notification of Enforcement Discretion for telehealth remote communications during the COVID-19 nationwide public health emergency (</a:t>
            </a:r>
            <a:r>
              <a:rPr lang="en-US" sz="2800" u="sng" dirty="0">
                <a:solidFill>
                  <a:srgbClr val="000000"/>
                </a:solidFill>
                <a:latin typeface="Cambria" panose="02040503050406030204" pitchFamily="18" charset="0"/>
                <a:ea typeface="Cambria" panose="02040503050406030204" pitchFamily="18" charset="0"/>
                <a:hlinkClick r:id="rId3"/>
              </a:rPr>
              <a:t>https://www.hhs.gov/hipaa/for-professionals/special-topics/emergency-preparedness/notification-enforcement-discretion-telehealth/index.html</a:t>
            </a:r>
            <a:r>
              <a:rPr lang="en-US" sz="2800" dirty="0">
                <a:solidFill>
                  <a:srgbClr val="000000"/>
                </a:solidFill>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304020176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TextBox 3"/>
          <p:cNvSpPr txBox="1"/>
          <p:nvPr/>
        </p:nvSpPr>
        <p:spPr>
          <a:xfrm>
            <a:off x="368639" y="1374716"/>
            <a:ext cx="7597014" cy="4642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endParaRPr dirty="0"/>
          </a:p>
        </p:txBody>
      </p:sp>
      <p:grpSp>
        <p:nvGrpSpPr>
          <p:cNvPr id="714" name="Group 5"/>
          <p:cNvGrpSpPr/>
          <p:nvPr/>
        </p:nvGrpSpPr>
        <p:grpSpPr>
          <a:xfrm>
            <a:off x="317483" y="348138"/>
            <a:ext cx="10714396" cy="667881"/>
            <a:chOff x="0" y="-1"/>
            <a:chExt cx="7719947" cy="667880"/>
          </a:xfrm>
        </p:grpSpPr>
        <p:sp>
          <p:nvSpPr>
            <p:cNvPr id="712" name="Rectangle 7"/>
            <p:cNvSpPr/>
            <p:nvPr/>
          </p:nvSpPr>
          <p:spPr>
            <a:xfrm>
              <a:off x="0" y="-1"/>
              <a:ext cx="7719947" cy="667880"/>
            </a:xfrm>
            <a:prstGeom prst="rect">
              <a:avLst/>
            </a:prstGeom>
            <a:solidFill>
              <a:srgbClr val="3A0E79"/>
            </a:solidFill>
            <a:ln w="12700" cap="flat">
              <a:noFill/>
              <a:miter lim="400000"/>
            </a:ln>
            <a:effectLst/>
          </p:spPr>
          <p:txBody>
            <a:bodyPr wrap="square" lIns="45718" tIns="45718" rIns="45718" bIns="45718" numCol="1" anchor="ctr">
              <a:noAutofit/>
            </a:bodyPr>
            <a:lstStyle/>
            <a:p>
              <a:pPr algn="ctr" defTabSz="914400">
                <a:defRPr>
                  <a:solidFill>
                    <a:srgbClr val="FFFFFF"/>
                  </a:solidFill>
                </a:defRPr>
              </a:pPr>
              <a:endParaRPr/>
            </a:p>
          </p:txBody>
        </p:sp>
        <p:sp>
          <p:nvSpPr>
            <p:cNvPr id="713" name="TextBox 8"/>
            <p:cNvSpPr txBox="1"/>
            <p:nvPr/>
          </p:nvSpPr>
          <p:spPr>
            <a:xfrm>
              <a:off x="90920" y="38614"/>
              <a:ext cx="7193728" cy="584770"/>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sz="3200" dirty="0"/>
                <a:t>Telemedicine in Primary care – Regulations Change</a:t>
              </a:r>
              <a:endParaRPr sz="3200" dirty="0"/>
            </a:p>
          </p:txBody>
        </p:sp>
      </p:grpSp>
      <p:sp>
        <p:nvSpPr>
          <p:cNvPr id="7" name="TextBox 6">
            <a:extLst>
              <a:ext uri="{FF2B5EF4-FFF2-40B4-BE49-F238E27FC236}">
                <a16:creationId xmlns:a16="http://schemas.microsoft.com/office/drawing/2014/main" id="{4AA66ED5-886C-48FF-80FE-0D506617D8B6}"/>
              </a:ext>
            </a:extLst>
          </p:cNvPr>
          <p:cNvSpPr txBox="1"/>
          <p:nvPr/>
        </p:nvSpPr>
        <p:spPr>
          <a:xfrm>
            <a:off x="241283" y="1477787"/>
            <a:ext cx="11404617" cy="4832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742950" marR="0" lvl="1" indent="-285750">
              <a:spcBef>
                <a:spcPts val="0"/>
              </a:spcBef>
              <a:spcAft>
                <a:spcPts val="0"/>
              </a:spcAft>
              <a:buSzPts val="1000"/>
              <a:buFont typeface="Courier New" panose="02070309020205020404" pitchFamily="49" charset="0"/>
              <a:buChar char="o"/>
              <a:tabLst>
                <a:tab pos="914400" algn="l"/>
              </a:tabLst>
            </a:pPr>
            <a:r>
              <a:rPr lang="en-US" sz="2800" dirty="0">
                <a:solidFill>
                  <a:srgbClr val="000000"/>
                </a:solidFill>
                <a:latin typeface="Cambria" panose="02040503050406030204" pitchFamily="18" charset="0"/>
                <a:ea typeface="Cambria" panose="02040503050406030204" pitchFamily="18" charset="0"/>
                <a:cs typeface="Times New Roman" panose="02020603050405020304" pitchFamily="18" charset="0"/>
              </a:rPr>
              <a:t>"Under this Notice, covered health care providers </a:t>
            </a:r>
            <a:r>
              <a:rPr lang="en-US" sz="2800" b="1" dirty="0">
                <a:solidFill>
                  <a:srgbClr val="000000"/>
                </a:solidFill>
                <a:latin typeface="Cambria" panose="02040503050406030204" pitchFamily="18" charset="0"/>
                <a:ea typeface="Cambria" panose="02040503050406030204" pitchFamily="18" charset="0"/>
                <a:cs typeface="Times New Roman" panose="02020603050405020304" pitchFamily="18" charset="0"/>
              </a:rPr>
              <a:t>may use popular applications that allow for video chats, including Apple FaceTime, Facebook Messenger video chat, Google Hangouts video, or Skype, to provide telehealth without risk that OCR might seek to impose a penalty for noncompliance with the HIPAA Rules</a:t>
            </a:r>
            <a:r>
              <a:rPr lang="en-US" sz="2800" dirty="0">
                <a:solidFill>
                  <a:srgbClr val="000000"/>
                </a:solidFill>
                <a:latin typeface="Cambria" panose="02040503050406030204" pitchFamily="18" charset="0"/>
                <a:ea typeface="Cambria" panose="02040503050406030204" pitchFamily="18" charset="0"/>
                <a:cs typeface="Times New Roman" panose="02020603050405020304" pitchFamily="18" charset="0"/>
              </a:rPr>
              <a:t> related to the good faith provision of telehealth during the COVID-19 nationwide public health emergency.  Providers are encouraged to notify patients that these third-party applications potentially introduce privacy risks, and providers should enable all available encryption and privacy modes when using such applications." </a:t>
            </a:r>
          </a:p>
        </p:txBody>
      </p:sp>
    </p:spTree>
    <p:extLst>
      <p:ext uri="{BB962C8B-B14F-4D97-AF65-F5344CB8AC3E}">
        <p14:creationId xmlns:p14="http://schemas.microsoft.com/office/powerpoint/2010/main" val="412203837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TextBox 3"/>
          <p:cNvSpPr txBox="1"/>
          <p:nvPr/>
        </p:nvSpPr>
        <p:spPr>
          <a:xfrm>
            <a:off x="368639" y="1374716"/>
            <a:ext cx="7597014" cy="4642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nSpc>
                <a:spcPct val="114000"/>
              </a:lnSpc>
              <a:defRPr sz="2000">
                <a:latin typeface="Helvetica Neue"/>
                <a:ea typeface="Helvetica Neue"/>
                <a:cs typeface="Helvetica Neue"/>
                <a:sym typeface="Helvetica Neue"/>
              </a:defRPr>
            </a:lvl1pPr>
          </a:lstStyle>
          <a:p>
            <a:endParaRPr dirty="0"/>
          </a:p>
        </p:txBody>
      </p:sp>
      <p:grpSp>
        <p:nvGrpSpPr>
          <p:cNvPr id="714" name="Group 5"/>
          <p:cNvGrpSpPr/>
          <p:nvPr/>
        </p:nvGrpSpPr>
        <p:grpSpPr>
          <a:xfrm>
            <a:off x="245704" y="361855"/>
            <a:ext cx="11165823" cy="667881"/>
            <a:chOff x="0" y="-1"/>
            <a:chExt cx="7719947" cy="667880"/>
          </a:xfrm>
        </p:grpSpPr>
        <p:sp>
          <p:nvSpPr>
            <p:cNvPr id="712" name="Rectangle 7"/>
            <p:cNvSpPr/>
            <p:nvPr/>
          </p:nvSpPr>
          <p:spPr>
            <a:xfrm>
              <a:off x="0" y="-1"/>
              <a:ext cx="7719947" cy="667880"/>
            </a:xfrm>
            <a:prstGeom prst="rect">
              <a:avLst/>
            </a:prstGeom>
            <a:solidFill>
              <a:srgbClr val="3A0E79"/>
            </a:solidFill>
            <a:ln w="12700" cap="flat">
              <a:noFill/>
              <a:miter lim="400000"/>
            </a:ln>
            <a:effectLst/>
          </p:spPr>
          <p:txBody>
            <a:bodyPr wrap="square" lIns="45718" tIns="45718" rIns="45718" bIns="45718" numCol="1" anchor="ctr">
              <a:noAutofit/>
            </a:bodyPr>
            <a:lstStyle/>
            <a:p>
              <a:pPr algn="ctr" defTabSz="914400">
                <a:defRPr>
                  <a:solidFill>
                    <a:srgbClr val="FFFFFF"/>
                  </a:solidFill>
                </a:defRPr>
              </a:pPr>
              <a:endParaRPr/>
            </a:p>
          </p:txBody>
        </p:sp>
        <p:sp>
          <p:nvSpPr>
            <p:cNvPr id="713" name="TextBox 8"/>
            <p:cNvSpPr txBox="1"/>
            <p:nvPr/>
          </p:nvSpPr>
          <p:spPr>
            <a:xfrm>
              <a:off x="90920" y="38614"/>
              <a:ext cx="7193728" cy="615548"/>
            </a:xfrm>
            <a:prstGeom prst="rect">
              <a:avLst/>
            </a:prstGeom>
            <a:solidFill>
              <a:srgbClr val="3A0E7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914400">
                <a:defRPr sz="3400">
                  <a:solidFill>
                    <a:srgbClr val="FFFFFF"/>
                  </a:solidFill>
                  <a:latin typeface="Helvetica Neue"/>
                  <a:ea typeface="Helvetica Neue"/>
                  <a:cs typeface="Helvetica Neue"/>
                  <a:sym typeface="Helvetica Neue"/>
                </a:defRPr>
              </a:lvl1pPr>
            </a:lstStyle>
            <a:p>
              <a:r>
                <a:rPr lang="en-US" dirty="0"/>
                <a:t>Telemedicine in Primary care – Practical Aspects</a:t>
              </a:r>
              <a:endParaRPr dirty="0"/>
            </a:p>
          </p:txBody>
        </p:sp>
      </p:grpSp>
      <p:sp>
        <p:nvSpPr>
          <p:cNvPr id="7" name="TextBox 6">
            <a:extLst>
              <a:ext uri="{FF2B5EF4-FFF2-40B4-BE49-F238E27FC236}">
                <a16:creationId xmlns:a16="http://schemas.microsoft.com/office/drawing/2014/main" id="{4AA66ED5-886C-48FF-80FE-0D506617D8B6}"/>
              </a:ext>
            </a:extLst>
          </p:cNvPr>
          <p:cNvSpPr txBox="1"/>
          <p:nvPr/>
        </p:nvSpPr>
        <p:spPr>
          <a:xfrm>
            <a:off x="368638" y="1482909"/>
            <a:ext cx="11201062" cy="25237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latin typeface="Cambria" panose="02040503050406030204" pitchFamily="18" charset="0"/>
                <a:ea typeface="MS Mincho" panose="02020609040205080304" pitchFamily="49" charset="-128"/>
                <a:cs typeface="Times New Roman" panose="02020603050405020304" pitchFamily="18" charset="0"/>
              </a:rPr>
              <a:t>	Payment – if we keep patients out of the office, we lose income</a:t>
            </a:r>
          </a:p>
          <a:p>
            <a:r>
              <a:rPr lang="en-US" sz="2800" dirty="0">
                <a:latin typeface="Cambria" panose="02040503050406030204" pitchFamily="18" charset="0"/>
                <a:ea typeface="MS Mincho" panose="02020609040205080304" pitchFamily="49" charset="-128"/>
                <a:cs typeface="Times New Roman" panose="02020603050405020304" pitchFamily="18" charset="0"/>
              </a:rPr>
              <a:t>	Pre-pandemic, some (few) </a:t>
            </a:r>
            <a:r>
              <a:rPr lang="en-US" sz="2800" dirty="0" err="1">
                <a:latin typeface="Cambria" panose="02040503050406030204" pitchFamily="18" charset="0"/>
                <a:ea typeface="MS Mincho" panose="02020609040205080304" pitchFamily="49" charset="-128"/>
                <a:cs typeface="Times New Roman" panose="02020603050405020304" pitchFamily="18" charset="0"/>
              </a:rPr>
              <a:t>payors</a:t>
            </a:r>
            <a:r>
              <a:rPr lang="en-US" sz="2800" dirty="0">
                <a:latin typeface="Cambria" panose="02040503050406030204" pitchFamily="18" charset="0"/>
                <a:ea typeface="MS Mincho" panose="02020609040205080304" pitchFamily="49" charset="-128"/>
                <a:cs typeface="Times New Roman" panose="02020603050405020304" pitchFamily="18" charset="0"/>
              </a:rPr>
              <a:t> paid for visits but at reduced rates</a:t>
            </a:r>
          </a:p>
          <a:p>
            <a:r>
              <a:rPr lang="en-US" sz="2800" dirty="0">
                <a:latin typeface="Cambria" panose="02040503050406030204" pitchFamily="18" charset="0"/>
                <a:ea typeface="MS Mincho" panose="02020609040205080304" pitchFamily="49" charset="-128"/>
                <a:cs typeface="Times New Roman" panose="02020603050405020304" pitchFamily="18" charset="0"/>
              </a:rPr>
              <a:t>	Post March 13, coverage at 100% even for routine visits</a:t>
            </a:r>
          </a:p>
          <a:p>
            <a:pPr lvl="1"/>
            <a:r>
              <a:rPr lang="en-US" sz="2800" dirty="0">
                <a:latin typeface="Cambria" panose="02040503050406030204" pitchFamily="18" charset="0"/>
                <a:ea typeface="MS Mincho" panose="02020609040205080304" pitchFamily="49" charset="-128"/>
                <a:cs typeface="Times New Roman" panose="02020603050405020304" pitchFamily="18" charset="0"/>
              </a:rPr>
              <a:t>Access to technology – will even cover phone calls as telemedicine visit</a:t>
            </a:r>
          </a:p>
          <a:p>
            <a:pPr marL="0" marR="0">
              <a:spcBef>
                <a:spcPts val="0"/>
              </a:spcBef>
              <a:spcAft>
                <a:spcPts val="0"/>
              </a:spcAft>
            </a:pP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3185537890"/>
      </p:ext>
    </p:extLst>
  </p:cSld>
  <p:clrMapOvr>
    <a:masterClrMapping/>
  </p:clrMapOvr>
  <p:transition spd="med"/>
</p:sld>
</file>

<file path=ppt/theme/theme1.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7595</TotalTime>
  <Words>1321</Words>
  <Application>Microsoft Macintosh PowerPoint</Application>
  <PresentationFormat>Widescreen</PresentationFormat>
  <Paragraphs>120</Paragraphs>
  <Slides>21</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Cambria</vt:lpstr>
      <vt:lpstr>Calibri</vt:lpstr>
      <vt:lpstr>Arial</vt:lpstr>
      <vt:lpstr>Helvetica Neue</vt:lpstr>
      <vt:lpstr>Courier New</vt:lpstr>
      <vt:lpstr>Helvetica Light</vt:lpstr>
      <vt:lpstr>Calibri Light</vt:lpstr>
      <vt:lpstr>Symbol</vt:lpstr>
      <vt:lpstr>Helvetica Regular</vt:lpstr>
      <vt:lpstr>3_Custom Design</vt:lpstr>
      <vt:lpstr>2_Custom Design</vt:lpstr>
      <vt:lpstr>1_Custom Design</vt:lpstr>
      <vt:lpstr>Using Telehealth for Behavioral Health in Pediatric Primary Care:  Adapting to COVID-19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Romanos</dc:creator>
  <cp:lastModifiedBy>Kaufman, Phyllis</cp:lastModifiedBy>
  <cp:revision>287</cp:revision>
  <cp:lastPrinted>2018-10-31T19:09:21Z</cp:lastPrinted>
  <dcterms:created xsi:type="dcterms:W3CDTF">2017-05-18T20:49:26Z</dcterms:created>
  <dcterms:modified xsi:type="dcterms:W3CDTF">2020-09-01T18:21:32Z</dcterms:modified>
</cp:coreProperties>
</file>